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38" r:id="rId1"/>
  </p:sldMasterIdLst>
  <p:notesMasterIdLst>
    <p:notesMasterId r:id="rId23"/>
  </p:notesMasterIdLst>
  <p:sldIdLst>
    <p:sldId id="257" r:id="rId2"/>
    <p:sldId id="276" r:id="rId3"/>
    <p:sldId id="287" r:id="rId4"/>
    <p:sldId id="290" r:id="rId5"/>
    <p:sldId id="291" r:id="rId6"/>
    <p:sldId id="301" r:id="rId7"/>
    <p:sldId id="295" r:id="rId8"/>
    <p:sldId id="261" r:id="rId9"/>
    <p:sldId id="297" r:id="rId10"/>
    <p:sldId id="298" r:id="rId11"/>
    <p:sldId id="304" r:id="rId12"/>
    <p:sldId id="300" r:id="rId13"/>
    <p:sldId id="299" r:id="rId14"/>
    <p:sldId id="293" r:id="rId15"/>
    <p:sldId id="294" r:id="rId16"/>
    <p:sldId id="296" r:id="rId17"/>
    <p:sldId id="274" r:id="rId18"/>
    <p:sldId id="303" r:id="rId19"/>
    <p:sldId id="286" r:id="rId20"/>
    <p:sldId id="302" r:id="rId21"/>
    <p:sldId id="3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82D"/>
    <a:srgbClr val="A92BFD"/>
    <a:srgbClr val="93A761"/>
    <a:srgbClr val="8FA35B"/>
    <a:srgbClr val="9EA391"/>
    <a:srgbClr val="C9D3B0"/>
    <a:srgbClr val="587643"/>
    <a:srgbClr val="87A045"/>
    <a:srgbClr val="95C012"/>
    <a:srgbClr val="8BB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68551" autoAdjust="0"/>
  </p:normalViewPr>
  <p:slideViewPr>
    <p:cSldViewPr snapToGrid="0">
      <p:cViewPr varScale="1">
        <p:scale>
          <a:sx n="76" d="100"/>
          <a:sy n="76" d="100"/>
        </p:scale>
        <p:origin x="201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E9E02-E4A6-4143-BC9B-9B339DD72A70}" type="datetimeFigureOut">
              <a:rPr lang="en-CA" smtClean="0"/>
              <a:t>2020-09-30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D4409-4729-4BF6-A8CE-D9DD7254DB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111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hos3.com/2018/11/5-powerpoint-shortcuts-every-presenter-know/#:~:text=Key%20PowerPoint%20Shortcut%20%232%20%E2%80%93%20Activating%20the%20Laser%20Pointer&amp;text=While%20in%20Slide%20Show%20Mode%2C%20hold%20down%20the%20CTRL%20key,and%20focus%20your%20audience's%20attention.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Bonsoir, Je vais commencer la présentation de l’aléa que j’ai choisi les glissements</a:t>
            </a:r>
            <a:r>
              <a:rPr lang="fr-FR" baseline="0" dirty="0" smtClean="0"/>
              <a:t> de terrain. </a:t>
            </a: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157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DEM: Digital elevation model (raster) MNT Mod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numérique de terrain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 cherchant à :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éliminer les risques;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atténuer les effets potentiels;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réduire l’occurrence des aléas;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Comme dans d’autres domaines, 1$ en prévention permet d’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économiser plusieurs autres coûts, mais long à voir des résultats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Dimension souvent négligée et peu priorisée en Amérique du nord,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 dont la géomatique est très présente;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Exemple : plan d’aménagement, cartographie des zones vulnérables aux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chaleurs accablantes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http://www.georisques.gouv.fr/</a:t>
            </a:r>
            <a:r>
              <a:rPr lang="en-CA" dirty="0" smtClean="0"/>
              <a:t> </a:t>
            </a:r>
          </a:p>
          <a:p>
            <a:endParaRPr lang="en-CA" dirty="0" smtClean="0"/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 analyse, conception, R&amp;D, interprétation, reconnaissance,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identification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Définition des problématiques, analyse des besoins et requis, inventaires des données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Collecte de données terrain, stations, images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Mise en place de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des outils, automatisation des processus (collecte, traitement, génération de carte)</a:t>
            </a:r>
          </a:p>
          <a:p>
            <a:pPr rtl="0" fontAlgn="base"/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modèlisation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dirty="0" smtClean="0"/>
              <a:t/>
            </a:r>
            <a:br>
              <a:rPr lang="en-CA" dirty="0" smtClean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0305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DEM: Digital elevation model (raster) MNT Mod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numérique de terrain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 cherchant à :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renforcer les capacités de réponse aux catastrophes;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intégrée, flexible et applicable à tout moment de l'année et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d’autres juridictions;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définition des outils et normes d’interopérabilité;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formation et exercices;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définir les modalités lors d’intervention et rétablissement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dimension souvent bien financée;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Exemple : offrir un système d’alerte à la population, un système de suivi des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niveaux des rivières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https://vigilance.meteofrance.com/index.html</a:t>
            </a:r>
            <a:r>
              <a:rPr lang="en-CA" dirty="0" smtClean="0"/>
              <a:t> </a:t>
            </a:r>
            <a:br>
              <a:rPr lang="en-CA" dirty="0" smtClean="0"/>
            </a:br>
            <a:endParaRPr lang="en-CA" dirty="0" smtClean="0"/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 test (outils, processus, communication), formation, transfert de connaissance, éducation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Conception de cartes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 (méthodologie, métadonnées)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Inventaire des ressources nécessaires (intervenants, matériels)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Mise en place de plan d’intervention et d’urgence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Mise en place des plan de communication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230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DEM: Digital elevation model (raster) MNT Mod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numérique de terrain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Première phase de la réponse aux catastrophes :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mesures prises immédiatement avant, pendant ou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immédiatement après pour protéger les personnes, assurer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leurs besoins essentiels et l'environnement;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“apprivoiser l’incertitude”;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très peu de barrière $;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activation de plan d’urgence, l’aide à la population et la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 d’information au public et médias;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Exemple : envoi de secours et premier répondant vers la zone de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catastrophe. https://disasterscharter.org/ et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https://www.data.gov/disasters/apps-tools/</a:t>
            </a:r>
            <a:r>
              <a:rPr lang="fr-FR" dirty="0" smtClean="0"/>
              <a:t> </a:t>
            </a:r>
            <a:br>
              <a:rPr lang="fr-FR" dirty="0" smtClean="0"/>
            </a:br>
            <a:endParaRPr lang="fr-FR" dirty="0" smtClean="0"/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mode surveillance / vigilance si alerte / avertissement, selon aléa (phases, avant d’’intervenir)</a:t>
            </a:r>
          </a:p>
          <a:p>
            <a:pPr lvl="1"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si nécessaire 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des plans d’urgence et d’intervention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 en temps réel ou semi-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réel (imagerie satellite)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 des outils et cartes préparées</a:t>
            </a:r>
          </a:p>
          <a:p>
            <a:pPr rtl="0" fontAlgn="base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Exécution des plans de communication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36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DEM: Digital elevation model (raster) MNT Mod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numérique de terrain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 phase de la réponse aux catastrophes :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actions pour restaurer les conditions sociales, économiques,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physiques et environnementales et réduire les risques;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période de l’évaluation des dommages;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perspective à court et à long terme;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apporter des changements afin de réduire l'importance des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risques;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Exemple : aide aux sinistrés, activation de l’information publique.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https://reliefweb.int/disasters et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https://emergency.copernicus.eu/mapping/ems/risk-and-recovery-mapping-portfolio</a:t>
            </a:r>
            <a:r>
              <a:rPr lang="fr-FR" dirty="0" smtClean="0"/>
              <a:t> 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41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03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1891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031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416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473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971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Sion j’ai organisé</a:t>
            </a:r>
            <a:r>
              <a:rPr lang="fr-FR" baseline="0" dirty="0" smtClean="0"/>
              <a:t> la présentation dans cet ordre / de cette façon. 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974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986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>
                <a:hlinkClick r:id="rId3"/>
              </a:rPr>
              <a:t>https://www.ethos3.com/2018/11/5-powerpoint-shortcuts-every-presenter-know/#:~:text=Key%20PowerPoint%20Shortcut%20%232%20%E2%80%93%20Activating%20the%20Laser%20Pointer&amp;text=While%20in%20Slide%20Show%20Mode%2C%20hold%20down%20the%20CTRL%20key,and%20focus%20your%20audience's%20attention.</a:t>
            </a:r>
            <a:endParaRPr lang="en-CA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84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Localisation des</a:t>
            </a:r>
            <a:r>
              <a:rPr lang="fr-FR" baseline="0" dirty="0" smtClean="0"/>
              <a:t> glissements de terrain – global</a:t>
            </a:r>
            <a:endParaRPr lang="fr-FR" dirty="0" smtClean="0"/>
          </a:p>
          <a:p>
            <a:r>
              <a:rPr lang="fr-FR" dirty="0" smtClean="0"/>
              <a:t>(NASA) https://www.nasa.gov/sites/default/files/thumbnails/image/climatologylandslide2.gif</a:t>
            </a:r>
          </a:p>
          <a:p>
            <a:r>
              <a:rPr lang="fr-FR" dirty="0" smtClean="0"/>
              <a:t>https://svs.gsfc.nasa.gov/12897</a:t>
            </a:r>
          </a:p>
          <a:p>
            <a:r>
              <a:rPr lang="fr-FR" b="1" dirty="0" smtClean="0">
                <a:solidFill>
                  <a:srgbClr val="3C582D"/>
                </a:solidFill>
              </a:rPr>
              <a:t>Dans le monde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Côte ouest de l'Amérique (nord, centrale et sud)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Sud de l’Europe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Asie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Iles (Madagascar, Nouvelle-Zélande, Indonésie, </a:t>
            </a:r>
            <a:r>
              <a:rPr lang="fr-FR" dirty="0" err="1" smtClean="0">
                <a:solidFill>
                  <a:srgbClr val="3C582D"/>
                </a:solidFill>
              </a:rPr>
              <a:t>Philipine</a:t>
            </a:r>
            <a:r>
              <a:rPr lang="fr-FR" dirty="0" smtClean="0">
                <a:solidFill>
                  <a:srgbClr val="3C582D"/>
                </a:solidFill>
              </a:rPr>
              <a:t>, </a:t>
            </a:r>
            <a:r>
              <a:rPr lang="fr-FR" dirty="0" err="1" smtClean="0">
                <a:solidFill>
                  <a:srgbClr val="3C582D"/>
                </a:solidFill>
              </a:rPr>
              <a:t>Malaysie</a:t>
            </a:r>
            <a:r>
              <a:rPr lang="fr-FR" dirty="0" smtClean="0">
                <a:solidFill>
                  <a:srgbClr val="3C582D"/>
                </a:solidFill>
              </a:rPr>
              <a:t>, Japon) 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Régions montagneuses, côtes, bordures, berge</a:t>
            </a:r>
          </a:p>
          <a:p>
            <a:r>
              <a:rPr lang="fr-FR" b="1" dirty="0" smtClean="0">
                <a:solidFill>
                  <a:srgbClr val="3C582D"/>
                </a:solidFill>
              </a:rPr>
              <a:t>Canada 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Cordillère méridionale en Colombie-Britannique et en Alberta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Les </a:t>
            </a:r>
            <a:r>
              <a:rPr lang="fr-FR" dirty="0" err="1" smtClean="0">
                <a:solidFill>
                  <a:srgbClr val="3C582D"/>
                </a:solidFill>
              </a:rPr>
              <a:t>Basses-Terres</a:t>
            </a:r>
            <a:r>
              <a:rPr lang="fr-FR" dirty="0" smtClean="0">
                <a:solidFill>
                  <a:srgbClr val="3C582D"/>
                </a:solidFill>
              </a:rPr>
              <a:t> du Saint-Laurent au Québec et en Ontario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93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fr-FR" dirty="0" smtClean="0">
                <a:solidFill>
                  <a:srgbClr val="3C582D"/>
                </a:solidFill>
              </a:rPr>
              <a:t>Cordillère méridionale en Colombie-Britannique et en Alberta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Les </a:t>
            </a:r>
            <a:r>
              <a:rPr lang="fr-FR" dirty="0" err="1" smtClean="0">
                <a:solidFill>
                  <a:srgbClr val="3C582D"/>
                </a:solidFill>
              </a:rPr>
              <a:t>Basses-Terres</a:t>
            </a:r>
            <a:r>
              <a:rPr lang="fr-FR" dirty="0" smtClean="0">
                <a:solidFill>
                  <a:srgbClr val="3C582D"/>
                </a:solidFill>
              </a:rPr>
              <a:t> du Saint-Laurent au Québec et en </a:t>
            </a:r>
            <a:r>
              <a:rPr lang="fr-FR" dirty="0" err="1" smtClean="0">
                <a:solidFill>
                  <a:srgbClr val="3C582D"/>
                </a:solidFill>
              </a:rPr>
              <a:t>Ontari</a:t>
            </a:r>
            <a:endParaRPr lang="fr-FR" dirty="0" smtClean="0">
              <a:solidFill>
                <a:srgbClr val="3C582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3778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Zones de contraintes</a:t>
            </a:r>
            <a:r>
              <a:rPr lang="fr-FR" baseline="0" dirty="0" smtClean="0"/>
              <a:t> – </a:t>
            </a:r>
            <a:r>
              <a:rPr lang="fr-FR" dirty="0" smtClean="0"/>
              <a:t>Québec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se compose d’un talus (</a:t>
            </a:r>
            <a:r>
              <a:rPr lang="en-CA" dirty="0" err="1" smtClean="0"/>
              <a:t>pente</a:t>
            </a:r>
            <a:r>
              <a:rPr lang="en-CA" dirty="0" smtClean="0"/>
              <a:t>) et des </a:t>
            </a:r>
            <a:r>
              <a:rPr lang="en-CA" dirty="0" err="1" smtClean="0"/>
              <a:t>bandes</a:t>
            </a:r>
            <a:r>
              <a:rPr lang="en-CA" dirty="0" smtClean="0"/>
              <a:t> de protection </a:t>
            </a:r>
            <a:r>
              <a:rPr lang="en-CA" dirty="0" err="1" smtClean="0"/>
              <a:t>situées</a:t>
            </a:r>
            <a:r>
              <a:rPr lang="en-CA" dirty="0" smtClean="0"/>
              <a:t> au </a:t>
            </a:r>
            <a:r>
              <a:rPr lang="en-CA" dirty="0" err="1" smtClean="0"/>
              <a:t>sommet</a:t>
            </a:r>
            <a:r>
              <a:rPr lang="en-CA" dirty="0" smtClean="0"/>
              <a:t> et à la base de </a:t>
            </a:r>
            <a:r>
              <a:rPr lang="en-CA" dirty="0" err="1" smtClean="0"/>
              <a:t>ce</a:t>
            </a:r>
            <a:r>
              <a:rPr lang="en-CA" dirty="0" smtClean="0"/>
              <a:t> talus; r</a:t>
            </a:r>
            <a:r>
              <a:rPr lang="fr-FR" dirty="0" err="1" smtClean="0"/>
              <a:t>èglementer</a:t>
            </a:r>
            <a:r>
              <a:rPr lang="fr-FR" dirty="0" smtClean="0"/>
              <a:t>. Exception: expertise géotechnique.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428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471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Sous-marin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932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Image: Ministère des Affaires municipales et de l'Occupation du territoire;</a:t>
            </a:r>
            <a:r>
              <a:rPr lang="fr-FR" baseline="0" dirty="0" smtClean="0"/>
              <a:t> </a:t>
            </a:r>
            <a:r>
              <a:rPr lang="fr-FR" dirty="0" smtClean="0"/>
              <a:t>glissements de terrain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Gouvernement du Québec, ministère des Affaires municipales et de l’Occupation du territoire, 2017</a:t>
            </a:r>
            <a:r>
              <a:rPr lang="fr-FR" dirty="0" smtClean="0"/>
              <a:t> 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 « sédiment »,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entend toute matière géologique qui n’est pas de la roche solide. Les sédiments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comprennent l’argile, le limon, le sable, le gravier, les galets et les blocs, ou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combinaison de ces matières.</a:t>
            </a:r>
            <a:r>
              <a:rPr lang="fr-FR" dirty="0" smtClean="0"/>
              <a:t>  (RNCAN)</a:t>
            </a:r>
            <a:br>
              <a:rPr lang="fr-FR" dirty="0" smtClean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3633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06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799356-3F41-41BA-A3DC-4207CFB0F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E69ED1-3EFC-4C3F-8A9D-B45FB8C7F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1C5FA9-2DD8-4286-8AE7-044681BB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28E6-5997-4C51-9F9D-07F94AA19B94}" type="datetime1">
              <a:rPr lang="en-CA" smtClean="0"/>
              <a:t>2020-09-30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991A81-7F45-4F49-9278-A67D9A4E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055BBA-7C0A-409B-863C-52D7D9C1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840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666FE-17C5-4D0B-9149-F6C160165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39C568-DA6B-41FE-8D69-32FC8B612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A21029-4B27-4E68-9004-B73FEDB9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ACF4-1F58-41C1-8627-88B24884E38D}" type="datetime1">
              <a:rPr lang="en-CA" smtClean="0"/>
              <a:t>2020-09-30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6B82E-3AE8-4511-BAEE-A0496DA6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A16966-EE6D-4D78-80A6-D8678FA7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56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553E2D7-BCEF-446A-BDEF-706AC859C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A8BC4F-15C1-4E9A-8A56-EE6D12ACC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BE9D40-25A0-4282-9FD6-86F435F2F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40238-0394-4BCD-B091-A7A9A7272471}" type="datetime1">
              <a:rPr lang="en-CA" smtClean="0"/>
              <a:t>2020-09-30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40BD63-11BF-45BB-B964-502361E5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0F56A-497B-4B74-903B-67052802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73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EAFFA-1AAD-449A-AB90-3CAFA5EA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8148AA-64F4-437C-A53D-30EE3362E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BC411E-455F-4AD0-9E3E-F032C7AE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21EED-24E5-44E1-956E-B2DBCCEFD5E4}" type="datetime1">
              <a:rPr lang="en-CA" smtClean="0"/>
              <a:t>2020-09-30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A02CFA-7788-43A0-8826-7BE4FC89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F078A-9F6C-46EE-95C2-1E599B05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12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6ADD1-C010-4695-83B6-322E5EF4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22A113-02BA-478D-A139-BDE74E614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D96BC3-86C9-4C19-86BB-514DE913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E83B5-E6D0-4F20-9F0C-CC3694B36394}" type="datetime1">
              <a:rPr lang="en-CA" smtClean="0"/>
              <a:t>2020-09-30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B9AE64-CF55-4A44-A2FE-F7B69944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AC2D0-A67F-4511-97CA-1C42EB49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79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5A429-85A1-4BBD-BCAA-1A8A97F7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7B0A1-7BBD-42CE-8457-24F79EA57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C261E1-542C-48CA-BD0F-C1965218F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637551-0FE7-42B5-8151-4AAD4C05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1632-D797-4FF1-BF5F-AE850EE5EA56}" type="datetime1">
              <a:rPr lang="en-CA" smtClean="0"/>
              <a:t>2020-09-30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7079F9-A2FA-4FB4-864E-B0003E01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0047B9-0EF1-4B78-B1CA-16242C6F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78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6E5F6-BCF6-4BC2-B42C-43DE6B8C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F3E6D9-2CE3-433D-8C4B-00E550C0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D1F5E5-1BC2-45D9-B082-FE4EC0C81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8ED58E-522F-477A-B408-E804C7823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ADCAD59-1328-478C-9437-1C5917FFD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D682F8A-DD15-436A-9B38-3FDF7284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21C9-DA9F-4AAA-B84B-79C96568D018}" type="datetime1">
              <a:rPr lang="en-CA" smtClean="0"/>
              <a:t>2020-09-30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9035E9-EEAE-48F8-BFD3-4722F346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08D3BD-A990-4A35-8904-F9F199B1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79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13548-A25B-4E64-9722-161ADE63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FAD928-69FC-44C8-9FDF-6D67CCA9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3965-A2A1-4DC4-A8FE-21C86CB0CAB5}" type="datetime1">
              <a:rPr lang="en-CA" smtClean="0"/>
              <a:t>2020-09-30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B6E4D7-8A7C-4BC1-A14C-FBDAE5ED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A9A70B-F391-46AD-A6F4-F7955FDB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549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9D3CFF1-BF5D-4AB1-BAF7-4345EC63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57D5-070B-4833-9D73-5C859E9C50A4}" type="datetime1">
              <a:rPr lang="en-CA" smtClean="0"/>
              <a:t>2020-09-30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BE41BD-4412-4FBD-BFD3-46E231B79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C72CE6-D34C-49D1-A454-7C69D375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28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7BFD2-F4FD-4F08-B447-7A9974B2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9CD15-14A6-483A-B53B-BF1FA2A51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47A172-9597-4048-8A95-1D6056F67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56E0D6-AAE3-43B8-B35B-7EEB041A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986E-63A1-4521-8CD0-20DE54B81DF4}" type="datetime1">
              <a:rPr lang="en-CA" smtClean="0"/>
              <a:t>2020-09-30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C7E314-569C-4389-8968-8364D675A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0CD5D7-A427-47D9-8B6F-2095DBBF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50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85933-3F85-4A81-AB48-AB53BDD5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3859B8-389C-4B48-A4F3-11D943CED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8D65A3-4FA3-4605-99A3-E17751DD2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3B98D8-C91B-46F3-BB3E-46355BED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454D2-436D-4867-A6B5-AA82B5548399}" type="datetime1">
              <a:rPr lang="en-CA" smtClean="0"/>
              <a:t>2020-09-30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D0F64-47B8-42A6-BDBE-1BA1956A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F657BA-954A-434D-8BCA-86FF4E12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65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EA0529-50EB-459D-BDC6-9BE33C88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7062F7-94CC-41B7-9118-F191EA2C3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7C2787-ECA5-461A-9F38-1723351B1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7F820-D17B-457E-864D-79B0F1437387}" type="datetime1">
              <a:rPr lang="en-CA" smtClean="0"/>
              <a:t>2020-09-30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0DA2CA-09B9-4625-9EA3-3B8DC3DCC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8CBB43-2F64-42F1-9137-29DA380DD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42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mh.gouv.qc.ca/amenagement-du-territoire/orientations-gouvernementales/glissements-de-terrain-dans-les-depots-meubles/" TargetMode="External"/><Relationship Id="rId3" Type="http://schemas.openxmlformats.org/officeDocument/2006/relationships/hyperlink" Target="https://www.usgs.gov/natural-hazards/landslide-hazards" TargetMode="External"/><Relationship Id="rId7" Type="http://schemas.openxmlformats.org/officeDocument/2006/relationships/hyperlink" Target="https://www.quebec.ca/securite-situations-urgence/urgences-sinistres-risques-naturels/glissement-terrai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tp.geogratis.gc.ca/pub/nrcan_rncan/publications/ess_sst/292/292122/of_7059.pdf" TargetMode="External"/><Relationship Id="rId5" Type="http://schemas.openxmlformats.org/officeDocument/2006/relationships/hyperlink" Target="http://ftp.geogratis.gc.ca/pub/nrcan_rncan/raster/atlas_6_ed/fra/6434_principaux_glissements_de_terrain.zip" TargetMode="External"/><Relationship Id="rId10" Type="http://schemas.openxmlformats.org/officeDocument/2006/relationships/hyperlink" Target="https://www.youtube.com/watch?v=weF8uoqbB4Y&amp;feature=youtu.be" TargetMode="External"/><Relationship Id="rId4" Type="http://schemas.openxmlformats.org/officeDocument/2006/relationships/hyperlink" Target="https://disasters.nasa.gov/landslides" TargetMode="External"/><Relationship Id="rId9" Type="http://schemas.openxmlformats.org/officeDocument/2006/relationships/hyperlink" Target="https://www.mamh.gouv.qc.ca/fileadmin/publications/amenagement_territoire/orientations_gouvernementales/glissements_terrains_types_causes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asa.gov/Earth-Science/Global-Landslide-Catalog/h9d8-neg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scan.nrcan.gc.ca/starweb/geoscan/servlet.starweb?path=geoscan/fullf.web&amp;search1=R=291902&amp;format=FLFUL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tialanalysisonline.com/HTML/index.html" TargetMode="External"/><Relationship Id="rId7" Type="http://schemas.openxmlformats.org/officeDocument/2006/relationships/hyperlink" Target="https://gpm.nasa.gov/applications/disasters/automating-detection-landslid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pm.nasa.gov/applications/landslides#modelingandreportinglandslides" TargetMode="External"/><Relationship Id="rId5" Type="http://schemas.openxmlformats.org/officeDocument/2006/relationships/hyperlink" Target="https://maps.nccs.nasa.gov/arcgis/apps/webappviewer/index.html?id=824ea5864ec8423fb985b33ee6bc05b7" TargetMode="External"/><Relationship Id="rId4" Type="http://schemas.openxmlformats.org/officeDocument/2006/relationships/hyperlink" Target="https://www.donneesquebec.ca/recherche/fr/dataset/zone-potentiellement-exposee-aux-glissements-de-terrain-zpeg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hyperlink" Target="http://ftp.geogratis.gc.ca/pub/nrcan_rncan/raster/atlas_6_ed/fra/6434_principaux_glissements_de_terrain.zip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854FBCAA-DCC3-434B-BAB8-DD694D865772}"/>
              </a:ext>
            </a:extLst>
          </p:cNvPr>
          <p:cNvSpPr/>
          <p:nvPr/>
        </p:nvSpPr>
        <p:spPr>
          <a:xfrm>
            <a:off x="-333880" y="3379708"/>
            <a:ext cx="12725578" cy="1919767"/>
          </a:xfrm>
          <a:prstGeom prst="roundRect">
            <a:avLst/>
          </a:prstGeom>
          <a:solidFill>
            <a:schemeClr val="accent4">
              <a:lumMod val="75000"/>
              <a:alpha val="84706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CA" dirty="0"/>
          </a:p>
          <a:p>
            <a:pPr algn="r"/>
            <a:endParaRPr lang="fr-CA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C5000F-CD38-4B2E-A89F-BFD7BEA9FDEF}"/>
              </a:ext>
            </a:extLst>
          </p:cNvPr>
          <p:cNvSpPr txBox="1"/>
          <p:nvPr/>
        </p:nvSpPr>
        <p:spPr>
          <a:xfrm>
            <a:off x="4540469" y="609850"/>
            <a:ext cx="7210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b="1" dirty="0" smtClean="0">
                <a:solidFill>
                  <a:srgbClr val="587643"/>
                </a:solidFill>
              </a:rPr>
              <a:t>Présentation </a:t>
            </a:r>
            <a:r>
              <a:rPr lang="fr-FR" sz="3200" b="1" dirty="0">
                <a:solidFill>
                  <a:srgbClr val="587643"/>
                </a:solidFill>
              </a:rPr>
              <a:t>d’un </a:t>
            </a:r>
            <a:r>
              <a:rPr lang="fr-FR" sz="3200" b="1" dirty="0" smtClean="0">
                <a:solidFill>
                  <a:srgbClr val="587643"/>
                </a:solidFill>
              </a:rPr>
              <a:t>aléa</a:t>
            </a:r>
          </a:p>
          <a:p>
            <a:pPr algn="r"/>
            <a:r>
              <a:rPr lang="fr-FR" sz="3200" b="1" dirty="0" smtClean="0">
                <a:solidFill>
                  <a:srgbClr val="587643"/>
                </a:solidFill>
              </a:rPr>
              <a:t>Sécurité civile</a:t>
            </a:r>
            <a:endParaRPr lang="fr-FR" sz="3200" b="1" dirty="0">
              <a:solidFill>
                <a:srgbClr val="587643"/>
              </a:solidFill>
            </a:endParaRPr>
          </a:p>
          <a:p>
            <a:pPr algn="r"/>
            <a:endParaRPr lang="fr-CA" sz="3200" b="1" dirty="0" smtClean="0">
              <a:solidFill>
                <a:srgbClr val="587643"/>
              </a:solidFill>
            </a:endParaRP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4461D03B-B848-463B-BD2F-1076B5EB669E}"/>
              </a:ext>
            </a:extLst>
          </p:cNvPr>
          <p:cNvSpPr txBox="1">
            <a:spLocks/>
          </p:cNvSpPr>
          <p:nvPr/>
        </p:nvSpPr>
        <p:spPr>
          <a:xfrm>
            <a:off x="2606566" y="2073782"/>
            <a:ext cx="9144000" cy="6714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CA" sz="1800" dirty="0" smtClean="0">
                <a:solidFill>
                  <a:srgbClr val="587643"/>
                </a:solidFill>
              </a:rPr>
              <a:t>Automne 2020 – GAE703</a:t>
            </a:r>
            <a:endParaRPr lang="fr-CA" sz="1800" dirty="0">
              <a:solidFill>
                <a:srgbClr val="587643"/>
              </a:solidFill>
            </a:endParaRPr>
          </a:p>
          <a:p>
            <a:pPr algn="r"/>
            <a:r>
              <a:rPr lang="fr-CA" sz="1800" dirty="0">
                <a:solidFill>
                  <a:srgbClr val="587643"/>
                </a:solidFill>
              </a:rPr>
              <a:t>Université de Sherbrooke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0CC2DB85-391B-4840-843A-FA0C218E833F}"/>
              </a:ext>
            </a:extLst>
          </p:cNvPr>
          <p:cNvSpPr txBox="1">
            <a:spLocks/>
          </p:cNvSpPr>
          <p:nvPr/>
        </p:nvSpPr>
        <p:spPr>
          <a:xfrm>
            <a:off x="9285402" y="5933983"/>
            <a:ext cx="2465164" cy="3566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CA" sz="1800" dirty="0">
                <a:solidFill>
                  <a:srgbClr val="587643"/>
                </a:solidFill>
              </a:rPr>
              <a:t> Par : </a:t>
            </a:r>
            <a:r>
              <a:rPr lang="fr-CA" sz="1800" dirty="0" smtClean="0">
                <a:solidFill>
                  <a:srgbClr val="587643"/>
                </a:solidFill>
              </a:rPr>
              <a:t>Vincent </a:t>
            </a:r>
            <a:r>
              <a:rPr lang="fr-CA" sz="1800" dirty="0">
                <a:solidFill>
                  <a:srgbClr val="587643"/>
                </a:solidFill>
              </a:rPr>
              <a:t>le Falher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3771269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b="1" dirty="0" smtClean="0">
                <a:solidFill>
                  <a:schemeClr val="bg1"/>
                </a:solidFill>
              </a:rPr>
              <a:t>Les glissements de terrain</a:t>
            </a:r>
            <a:endParaRPr lang="en-CA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2480">
            <a:off x="711640" y="3861537"/>
            <a:ext cx="1592559" cy="2381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216716"/>
            <a:ext cx="6862477" cy="2650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496" y="1293597"/>
            <a:ext cx="1196206" cy="1196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3980">
            <a:off x="10306061" y="3629396"/>
            <a:ext cx="1285753" cy="1114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93" y="5353078"/>
            <a:ext cx="1358717" cy="12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940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66939" y="208721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Tableau synthèse </a:t>
            </a:r>
            <a:r>
              <a:rPr lang="fr-CA" sz="32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Prévention en SC</a:t>
            </a:r>
            <a:endParaRPr lang="fr-CA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10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804585" y="82655"/>
            <a:ext cx="636854" cy="55215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16123"/>
              </p:ext>
            </p:extLst>
          </p:nvPr>
        </p:nvGraphicFramePr>
        <p:xfrm>
          <a:off x="166939" y="749896"/>
          <a:ext cx="11887409" cy="6108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7667">
                  <a:extLst>
                    <a:ext uri="{9D8B030D-6E8A-4147-A177-3AD203B41FA5}">
                      <a16:colId xmlns:a16="http://schemas.microsoft.com/office/drawing/2014/main" val="7666787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09080818"/>
                    </a:ext>
                  </a:extLst>
                </a:gridCol>
                <a:gridCol w="2310581">
                  <a:extLst>
                    <a:ext uri="{9D8B030D-6E8A-4147-A177-3AD203B41FA5}">
                      <a16:colId xmlns:a16="http://schemas.microsoft.com/office/drawing/2014/main" val="3866853593"/>
                    </a:ext>
                  </a:extLst>
                </a:gridCol>
                <a:gridCol w="2576052">
                  <a:extLst>
                    <a:ext uri="{9D8B030D-6E8A-4147-A177-3AD203B41FA5}">
                      <a16:colId xmlns:a16="http://schemas.microsoft.com/office/drawing/2014/main" val="1476791146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3271160908"/>
                    </a:ext>
                  </a:extLst>
                </a:gridCol>
                <a:gridCol w="1396180">
                  <a:extLst>
                    <a:ext uri="{9D8B030D-6E8A-4147-A177-3AD203B41FA5}">
                      <a16:colId xmlns:a16="http://schemas.microsoft.com/office/drawing/2014/main" val="3340841329"/>
                    </a:ext>
                  </a:extLst>
                </a:gridCol>
              </a:tblGrid>
              <a:tr h="457862">
                <a:tc>
                  <a:txBody>
                    <a:bodyPr/>
                    <a:lstStyle/>
                    <a:p>
                      <a:pPr algn="ctr" rtl="0" fontAlgn="t"/>
                      <a:r>
                        <a:rPr lang="en-C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Secteurs</a:t>
                      </a:r>
                      <a:r>
                        <a:rPr lang="en-C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C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clés</a:t>
                      </a:r>
                      <a:r>
                        <a:rPr lang="en-C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C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d’application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C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Données</a:t>
                      </a:r>
                      <a:r>
                        <a:rPr lang="en-C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C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spatiales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C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Outils</a:t>
                      </a:r>
                      <a:r>
                        <a:rPr lang="en-C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C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d’analyse</a:t>
                      </a:r>
                      <a:r>
                        <a:rPr lang="en-C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C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spatiale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C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Technologies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C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Communication 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C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Méthodes</a:t>
                      </a:r>
                      <a:r>
                        <a:rPr lang="en-C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publication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703399"/>
                  </a:ext>
                </a:extLst>
              </a:tr>
              <a:tr h="5650242">
                <a:tc>
                  <a:txBody>
                    <a:bodyPr/>
                    <a:lstStyle/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Municipalités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MRC, 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gouvernements,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militaire.</a:t>
                      </a:r>
                    </a:p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Construction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réseaux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(routes,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ferroviaires, électriques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gaz,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télécom), 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assurances, archéologie,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minier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forestier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environnement, météorologie, éducation,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R&amp;D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, secteur privé.</a:t>
                      </a:r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02" marR="6002" marT="6002" marB="0">
                    <a:solidFill>
                      <a:schemeClr val="accent3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Vectorielles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(point, ligne,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polygone, segment, </a:t>
                      </a:r>
                      <a:r>
                        <a:rPr lang="fr-FR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isopleth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contour, topologie),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raster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(pixel)</a:t>
                      </a:r>
                    </a:p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MNT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kern="1200" dirty="0" err="1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shapefile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kern="1200" dirty="0" err="1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geodb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WMS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/WFS,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bases </a:t>
                      </a:r>
                      <a:r>
                        <a:rPr lang="fr-FR" sz="1400" b="1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de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données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numérisation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de cartes papiers,</a:t>
                      </a:r>
                    </a:p>
                    <a:p>
                      <a:pPr algn="l" rtl="0" fontAlgn="t"/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Réseaux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(routes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aqueduc, gaz, électrique,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ferroviaire), </a:t>
                      </a:r>
                      <a:r>
                        <a:rPr lang="fr-FR" sz="1400" b="1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hydrologie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(lac, rivières, bassins versant, canaux, barrages), services publiques, </a:t>
                      </a:r>
                      <a:r>
                        <a:rPr lang="fr-FR" sz="1400" b="1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zone à risque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bâtiments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(résidentiels,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municipaux, privé),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secteurs d’intervention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Météorologie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(précipitation, fonte, niveau de l’eau,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vent), </a:t>
                      </a:r>
                      <a:r>
                        <a:rPr lang="fr-FR" sz="1400" b="1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présence 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trafic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GPS, mobile),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capteurs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(niveau de l’eau, imperméabilité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inondation)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Temporelles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et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temps réel</a:t>
                      </a:r>
                      <a:r>
                        <a:rPr lang="fr-FR" sz="1400" b="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rtl="0" fontAlgn="t"/>
                      <a:endParaRPr lang="fr-FR" sz="1400" kern="1200" dirty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02" marR="6002" marT="6002" marB="0">
                    <a:solidFill>
                      <a:schemeClr val="accent3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Calcul des bassins versants et des canaux</a:t>
                      </a:r>
                      <a:r>
                        <a:rPr lang="fr-FR" sz="1400" b="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Caractéristiques du sol</a:t>
                      </a:r>
                    </a:p>
                    <a:p>
                      <a:pPr algn="l" rtl="0" fontAlgn="t"/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 fontAlgn="t"/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Géocodage,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modélisation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simulation</a:t>
                      </a:r>
                      <a:r>
                        <a:rPr lang="fr-FR" sz="1400" kern="1200" dirty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télédétection,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prévision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corr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é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lation,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analyse multicritères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strike="noStrike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interpolation (?), géostatistique, estimation de densité, distribution spatiale, </a:t>
                      </a:r>
                      <a:r>
                        <a:rPr lang="fr-FR" sz="1400" b="1" strike="noStrike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analyse </a:t>
                      </a:r>
                      <a:r>
                        <a:rPr lang="fr-FR" sz="1400" b="1" strike="noStrike" kern="1200" baseline="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morphométrique</a:t>
                      </a:r>
                      <a:r>
                        <a:rPr lang="fr-FR" sz="1400" b="0" strike="noStrike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strike="noStrike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analyse </a:t>
                      </a:r>
                      <a:r>
                        <a:rPr lang="fr-FR" sz="1400" b="1" strike="noStrike" kern="1200" baseline="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multispectrales</a:t>
                      </a:r>
                      <a:r>
                        <a:rPr lang="fr-FR" sz="1400" b="0" strike="noStrike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traitement d’images. </a:t>
                      </a:r>
                    </a:p>
                    <a:p>
                      <a:pPr algn="l" rtl="0" fontAlgn="t"/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Requêtes spatiales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(vues), découpages, jointures,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analyse des attributs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analyse raster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analyse</a:t>
                      </a:r>
                      <a:r>
                        <a:rPr lang="fr-FR" sz="1400" b="1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de surfaces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mesures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(zone, surface, pentes, distance, tampon, angles, altitude),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analyse d’itinéraire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l" rtl="0" fontAlgn="t"/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 fontAlgn="t"/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Tendance: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AI/ML/DL, </a:t>
                      </a:r>
                    </a:p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aide à la décision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fr-FR" sz="1400" kern="1200" dirty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02" marR="6002" marT="6002" marB="0">
                    <a:solidFill>
                      <a:schemeClr val="accent3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Relevés terrains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mobile, GPS, photos, notes, forage, échantillon de sol),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rones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aéronefs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satellites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stations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capteurs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(collecte de données, météo, niveau d’eau, imperméabilité, infiltration, détection de mouvement ou de déplacement),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tests en laboratoire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l" rtl="0" fontAlgn="t"/>
                      <a:endParaRPr lang="fr-FR" sz="1400" kern="1200" baseline="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LIDAR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(laser),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radar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photos aériennes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et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satellites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(RADARSAT-2 </a:t>
                      </a:r>
                      <a:r>
                        <a:rPr lang="fr-FR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InSar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ALOS-1 PALSAR, Sentinel-1 SAR)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photogrammétrie, </a:t>
                      </a:r>
                      <a:r>
                        <a:rPr lang="fr-FR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orthoimage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algn="l" rtl="0" fontAlgn="t"/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 fontAlgn="t"/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SIG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traitements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et analyse d’images, 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services web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Tendance: détection et traitements en temps réel sur le terrain (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proche des données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), nano-ordinateurs et algorithmes AI ("stations intelligentes"),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fusion de données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(corrélation)</a:t>
                      </a:r>
                      <a:endParaRPr lang="fr-FR" sz="1400" kern="1200" dirty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02" marR="6002" marT="6002" marB="0">
                    <a:solidFill>
                      <a:schemeClr val="accent3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CA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documentaires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reportages, articles </a:t>
                      </a:r>
                      <a:r>
                        <a:rPr lang="en-CA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scientifiques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sites Internet (</a:t>
                      </a:r>
                      <a:r>
                        <a:rPr lang="en-CA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municipalités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CA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gouvernements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CA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réseaux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CA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sociaux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blogs, </a:t>
                      </a:r>
                      <a:r>
                        <a:rPr lang="en-CA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vidéos</a:t>
                      </a:r>
                      <a:endParaRPr lang="en-CA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Réseau</a:t>
                      </a:r>
                      <a:r>
                        <a:rPr lang="en-CA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CA" sz="1400" b="1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l’éducation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CA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écoles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CA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universités</a:t>
                      </a:r>
                      <a:r>
                        <a:rPr lang="en-CA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02" marR="6002" marT="6002" marB="0">
                    <a:solidFill>
                      <a:schemeClr val="accent3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Cartes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PDF ou imprimés, services &amp; applications web, </a:t>
                      </a: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partage de données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public et privés (</a:t>
                      </a:r>
                      <a:r>
                        <a:rPr lang="fr-FR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shapefile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geodb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fr-FR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intéropérabilité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(OGC;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wms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r-FR" sz="1400" kern="1200" dirty="0" err="1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wfs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Métadonnées,</a:t>
                      </a:r>
                      <a:r>
                        <a:rPr lang="fr-FR" sz="1400" b="1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égende, libellés,</a:t>
                      </a:r>
                      <a:r>
                        <a:rPr lang="fr-FR" sz="1400" kern="1200" baseline="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 c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hoix de couches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Rapports</a:t>
                      </a:r>
                      <a:r>
                        <a:rPr lang="fr-FR" sz="1400" kern="1200" dirty="0" smtClean="0">
                          <a:solidFill>
                            <a:srgbClr val="3C582D"/>
                          </a:solidFill>
                          <a:latin typeface="+mn-lt"/>
                          <a:ea typeface="+mn-ea"/>
                          <a:cs typeface="+mn-cs"/>
                        </a:rPr>
                        <a:t>, bilans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kern="1200" dirty="0" smtClean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 fontAlgn="t"/>
                      <a:endParaRPr lang="en-CA" sz="1400" kern="1200" dirty="0">
                        <a:solidFill>
                          <a:srgbClr val="3C58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02" marR="6002" marT="6002" marB="0">
                    <a:solidFill>
                      <a:schemeClr val="accent3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978017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38" y="3763297"/>
            <a:ext cx="1937165" cy="230594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70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564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193236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Préparation en SC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11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794075" y="137246"/>
            <a:ext cx="636854" cy="5521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09081" y="1300270"/>
            <a:ext cx="11682919" cy="505608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3C582D"/>
                </a:solidFill>
              </a:rPr>
              <a:t>Municipalités et gouvernements</a:t>
            </a:r>
            <a:endParaRPr lang="fr-FR" dirty="0">
              <a:solidFill>
                <a:srgbClr val="3C582D"/>
              </a:solidFill>
            </a:endParaRPr>
          </a:p>
          <a:p>
            <a:r>
              <a:rPr lang="fr-FR" dirty="0" smtClean="0">
                <a:solidFill>
                  <a:srgbClr val="3C582D"/>
                </a:solidFill>
              </a:rPr>
              <a:t>Héritage des données, outils et méthodologies de la prévention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En mode test, réglages, bonification, optimisation, simulation, prévision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données</a:t>
            </a:r>
            <a:r>
              <a:rPr lang="fr-FR" dirty="0">
                <a:solidFill>
                  <a:srgbClr val="3C582D"/>
                </a:solidFill>
              </a:rPr>
              <a:t>, </a:t>
            </a:r>
            <a:r>
              <a:rPr lang="fr-FR" dirty="0" smtClean="0">
                <a:solidFill>
                  <a:srgbClr val="3C582D"/>
                </a:solidFill>
              </a:rPr>
              <a:t>outils, processus, communication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Formations, transferts de connaissance, éducation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Conception de cartes, de nouvelles vues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Centrale </a:t>
            </a:r>
            <a:r>
              <a:rPr lang="fr-FR" dirty="0">
                <a:solidFill>
                  <a:srgbClr val="3C582D"/>
                </a:solidFill>
              </a:rPr>
              <a:t>de surveillance, aide à la décision</a:t>
            </a:r>
            <a:endParaRPr lang="fr-FR" dirty="0" smtClean="0">
              <a:solidFill>
                <a:srgbClr val="3C582D"/>
              </a:solidFill>
            </a:endParaRPr>
          </a:p>
          <a:p>
            <a:r>
              <a:rPr lang="fr-FR" dirty="0" smtClean="0">
                <a:solidFill>
                  <a:srgbClr val="3C582D"/>
                </a:solidFill>
              </a:rPr>
              <a:t>Documentation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méthodologie, métadonnées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Inventaire des ressources nécessaires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intervenants, matériels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Mise en place/à jour de plans d’intervention et d’urgence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Mise en </a:t>
            </a:r>
            <a:r>
              <a:rPr lang="fr-FR" dirty="0">
                <a:solidFill>
                  <a:srgbClr val="3C582D"/>
                </a:solidFill>
              </a:rPr>
              <a:t>place/à jour </a:t>
            </a:r>
            <a:r>
              <a:rPr lang="fr-FR" dirty="0" smtClean="0">
                <a:solidFill>
                  <a:srgbClr val="3C582D"/>
                </a:solidFill>
              </a:rPr>
              <a:t>de plans de communication</a:t>
            </a:r>
          </a:p>
          <a:p>
            <a:endParaRPr lang="en-CA" dirty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940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66939" y="208721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Intervention en SC</a:t>
            </a:r>
            <a:endParaRPr lang="fr-CA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12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804585" y="82655"/>
            <a:ext cx="636854" cy="552150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sz="half" idx="1"/>
          </p:nvPr>
        </p:nvSpPr>
        <p:spPr>
          <a:xfrm>
            <a:off x="509081" y="1310102"/>
            <a:ext cx="11319125" cy="5336504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3C582D"/>
                </a:solidFill>
              </a:rPr>
              <a:t>Municipalités, services publiques et privés, organismes </a:t>
            </a:r>
            <a:r>
              <a:rPr lang="fr-FR" dirty="0">
                <a:solidFill>
                  <a:srgbClr val="3C582D"/>
                </a:solidFill>
              </a:rPr>
              <a:t>locaux, citoyens, </a:t>
            </a:r>
            <a:r>
              <a:rPr lang="fr-FR" dirty="0" smtClean="0">
                <a:solidFill>
                  <a:srgbClr val="3C582D"/>
                </a:solidFill>
              </a:rPr>
              <a:t>gouvernements et militaire au besoin; solidarité</a:t>
            </a:r>
            <a:endParaRPr lang="fr-FR" dirty="0">
              <a:solidFill>
                <a:srgbClr val="3C582D"/>
              </a:solidFill>
            </a:endParaRPr>
          </a:p>
          <a:p>
            <a:r>
              <a:rPr lang="fr-FR" dirty="0" smtClean="0">
                <a:solidFill>
                  <a:srgbClr val="3C582D"/>
                </a:solidFill>
              </a:rPr>
              <a:t>Avant d’intervenir</a:t>
            </a:r>
          </a:p>
          <a:p>
            <a:pPr lvl="1"/>
            <a:r>
              <a:rPr lang="fr-FR" dirty="0">
                <a:solidFill>
                  <a:srgbClr val="3C582D"/>
                </a:solidFill>
              </a:rPr>
              <a:t>Centrale de crise </a:t>
            </a:r>
            <a:r>
              <a:rPr lang="fr-FR" dirty="0" smtClean="0">
                <a:solidFill>
                  <a:srgbClr val="3C582D"/>
                </a:solidFill>
              </a:rPr>
              <a:t>en </a:t>
            </a:r>
            <a:r>
              <a:rPr lang="fr-FR" dirty="0">
                <a:solidFill>
                  <a:srgbClr val="3C582D"/>
                </a:solidFill>
              </a:rPr>
              <a:t>mode </a:t>
            </a:r>
            <a:r>
              <a:rPr lang="fr-FR" dirty="0" smtClean="0">
                <a:solidFill>
                  <a:srgbClr val="3C582D"/>
                </a:solidFill>
              </a:rPr>
              <a:t>surveillance </a:t>
            </a:r>
            <a:r>
              <a:rPr lang="fr-FR" dirty="0">
                <a:solidFill>
                  <a:srgbClr val="3C582D"/>
                </a:solidFill>
              </a:rPr>
              <a:t>/ </a:t>
            </a:r>
            <a:r>
              <a:rPr lang="fr-FR" dirty="0" smtClean="0">
                <a:solidFill>
                  <a:srgbClr val="3C582D"/>
                </a:solidFill>
              </a:rPr>
              <a:t>vigilance / alerte; signe avant-coureur / seuil</a:t>
            </a:r>
            <a:endParaRPr lang="fr-FR" dirty="0">
              <a:solidFill>
                <a:srgbClr val="3C582D"/>
              </a:solidFill>
            </a:endParaRPr>
          </a:p>
          <a:p>
            <a:pPr lvl="1"/>
            <a:r>
              <a:rPr lang="fr-FR" dirty="0">
                <a:solidFill>
                  <a:srgbClr val="3C582D"/>
                </a:solidFill>
              </a:rPr>
              <a:t>Communication si </a:t>
            </a:r>
            <a:r>
              <a:rPr lang="fr-FR" dirty="0" smtClean="0">
                <a:solidFill>
                  <a:srgbClr val="3C582D"/>
                </a:solidFill>
              </a:rPr>
              <a:t>nécessaire; Q&amp;R </a:t>
            </a:r>
            <a:r>
              <a:rPr lang="fr-FR" dirty="0" err="1" smtClean="0">
                <a:solidFill>
                  <a:srgbClr val="3C582D"/>
                </a:solidFill>
              </a:rPr>
              <a:t>Question&amp;Réponse</a:t>
            </a:r>
            <a:endParaRPr lang="fr-FR" dirty="0">
              <a:solidFill>
                <a:srgbClr val="3C582D"/>
              </a:solidFill>
            </a:endParaRPr>
          </a:p>
          <a:p>
            <a:r>
              <a:rPr lang="fr-FR" dirty="0" smtClean="0">
                <a:solidFill>
                  <a:srgbClr val="3C582D"/>
                </a:solidFill>
              </a:rPr>
              <a:t>En  mode réaction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Utilisations des outils d’analyse, d’aide à la décision, de planification (mobile/</a:t>
            </a:r>
            <a:r>
              <a:rPr lang="fr-FR" dirty="0" err="1" smtClean="0">
                <a:solidFill>
                  <a:srgbClr val="3C582D"/>
                </a:solidFill>
              </a:rPr>
              <a:t>tablet</a:t>
            </a:r>
            <a:r>
              <a:rPr lang="fr-FR" dirty="0" smtClean="0">
                <a:solidFill>
                  <a:srgbClr val="3C582D"/>
                </a:solidFill>
              </a:rPr>
              <a:t>, web, SIG, cartes)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Activation </a:t>
            </a:r>
            <a:r>
              <a:rPr lang="fr-FR" dirty="0">
                <a:solidFill>
                  <a:srgbClr val="3C582D"/>
                </a:solidFill>
              </a:rPr>
              <a:t>des plans d’urgence et </a:t>
            </a:r>
            <a:r>
              <a:rPr lang="fr-FR" dirty="0" smtClean="0">
                <a:solidFill>
                  <a:srgbClr val="3C582D"/>
                </a:solidFill>
              </a:rPr>
              <a:t>d’intervention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Services essentiels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Données </a:t>
            </a:r>
            <a:r>
              <a:rPr lang="fr-FR" dirty="0">
                <a:solidFill>
                  <a:srgbClr val="3C582D"/>
                </a:solidFill>
              </a:rPr>
              <a:t>en temps réel ou </a:t>
            </a:r>
            <a:r>
              <a:rPr lang="fr-FR" dirty="0" smtClean="0">
                <a:solidFill>
                  <a:srgbClr val="3C582D"/>
                </a:solidFill>
              </a:rPr>
              <a:t>mi-temps réel</a:t>
            </a:r>
          </a:p>
          <a:p>
            <a:pPr lvl="1"/>
            <a:r>
              <a:rPr lang="fr-FR" dirty="0">
                <a:solidFill>
                  <a:srgbClr val="3C582D"/>
                </a:solidFill>
              </a:rPr>
              <a:t>imagerie </a:t>
            </a:r>
            <a:r>
              <a:rPr lang="fr-FR" dirty="0" smtClean="0">
                <a:solidFill>
                  <a:srgbClr val="3C582D"/>
                </a:solidFill>
              </a:rPr>
              <a:t>satellite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relevés et observations des intervenants terrain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Exécution </a:t>
            </a:r>
            <a:r>
              <a:rPr lang="fr-FR" dirty="0">
                <a:solidFill>
                  <a:srgbClr val="3C582D"/>
                </a:solidFill>
              </a:rPr>
              <a:t>des plans de communication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Communication d’information au public et au média (communiqués, conférences)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Web, radio, télévision, réseaux sociaux, télécommunication (message vocale et texte, alerte cellulaire)</a:t>
            </a:r>
            <a:endParaRPr lang="fr-FR" dirty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3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940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66939" y="208721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Rétablissement en SC</a:t>
            </a:r>
            <a:endParaRPr lang="fr-CA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13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804585" y="82655"/>
            <a:ext cx="636854" cy="552150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sz="half" idx="1"/>
          </p:nvPr>
        </p:nvSpPr>
        <p:spPr>
          <a:xfrm>
            <a:off x="509081" y="1300270"/>
            <a:ext cx="11210971" cy="5056080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rgbClr val="3C582D"/>
                </a:solidFill>
              </a:rPr>
              <a:t>En mode surveillance / vigilance, sécurité, stabilité, mise au calme, et reconstruction; solidarité</a:t>
            </a:r>
            <a:endParaRPr lang="fr-FR" dirty="0" smtClean="0">
              <a:solidFill>
                <a:srgbClr val="3C582D"/>
              </a:solidFill>
            </a:endParaRPr>
          </a:p>
          <a:p>
            <a:pPr lvl="1"/>
            <a:r>
              <a:rPr lang="fr-FR" dirty="0">
                <a:solidFill>
                  <a:srgbClr val="3C582D"/>
                </a:solidFill>
              </a:rPr>
              <a:t>Municipalités, services publiques et privés, organismes locaux, citoyens, </a:t>
            </a:r>
            <a:r>
              <a:rPr lang="fr-FR" dirty="0" smtClean="0">
                <a:solidFill>
                  <a:srgbClr val="3C582D"/>
                </a:solidFill>
              </a:rPr>
              <a:t>gouvernements </a:t>
            </a:r>
            <a:r>
              <a:rPr lang="fr-FR" dirty="0">
                <a:solidFill>
                  <a:srgbClr val="3C582D"/>
                </a:solidFill>
              </a:rPr>
              <a:t>et militaire au besoin; solidarité</a:t>
            </a:r>
          </a:p>
          <a:p>
            <a:r>
              <a:rPr lang="fr-FR" b="1" dirty="0">
                <a:solidFill>
                  <a:srgbClr val="3C582D"/>
                </a:solidFill>
              </a:rPr>
              <a:t>Retour à la </a:t>
            </a:r>
            <a:r>
              <a:rPr lang="fr-FR" b="1" dirty="0" smtClean="0">
                <a:solidFill>
                  <a:srgbClr val="3C582D"/>
                </a:solidFill>
              </a:rPr>
              <a:t>prévention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Déterminer </a:t>
            </a:r>
            <a:r>
              <a:rPr lang="fr-FR" dirty="0">
                <a:solidFill>
                  <a:srgbClr val="3C582D"/>
                </a:solidFill>
              </a:rPr>
              <a:t>le niveau de </a:t>
            </a:r>
            <a:r>
              <a:rPr lang="fr-FR" dirty="0" smtClean="0">
                <a:solidFill>
                  <a:srgbClr val="3C582D"/>
                </a:solidFill>
              </a:rPr>
              <a:t>risque, stabilité </a:t>
            </a:r>
            <a:r>
              <a:rPr lang="fr-FR" dirty="0">
                <a:solidFill>
                  <a:srgbClr val="3C582D"/>
                </a:solidFill>
              </a:rPr>
              <a:t>et la planification des prochaines étapes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Mises </a:t>
            </a:r>
            <a:r>
              <a:rPr lang="fr-FR" dirty="0">
                <a:solidFill>
                  <a:srgbClr val="3C582D"/>
                </a:solidFill>
              </a:rPr>
              <a:t>à jour des données, modèles, cartes, </a:t>
            </a:r>
            <a:r>
              <a:rPr lang="fr-FR" dirty="0" err="1">
                <a:solidFill>
                  <a:srgbClr val="3C582D"/>
                </a:solidFill>
              </a:rPr>
              <a:t>etc</a:t>
            </a:r>
            <a:endParaRPr lang="fr-FR" dirty="0">
              <a:solidFill>
                <a:srgbClr val="3C582D"/>
              </a:solidFill>
            </a:endParaRPr>
          </a:p>
          <a:p>
            <a:r>
              <a:rPr lang="fr-FR" dirty="0" smtClean="0">
                <a:solidFill>
                  <a:srgbClr val="3C582D"/>
                </a:solidFill>
              </a:rPr>
              <a:t>Données </a:t>
            </a:r>
            <a:r>
              <a:rPr lang="fr-FR" dirty="0">
                <a:solidFill>
                  <a:srgbClr val="3C582D"/>
                </a:solidFill>
              </a:rPr>
              <a:t>en temps réelles, données </a:t>
            </a:r>
            <a:r>
              <a:rPr lang="fr-FR" dirty="0" smtClean="0">
                <a:solidFill>
                  <a:srgbClr val="3C582D"/>
                </a:solidFill>
              </a:rPr>
              <a:t>terrain 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+ aéroportées </a:t>
            </a:r>
            <a:r>
              <a:rPr lang="fr-FR" dirty="0">
                <a:solidFill>
                  <a:srgbClr val="3C582D"/>
                </a:solidFill>
              </a:rPr>
              <a:t>de grandes précisions, </a:t>
            </a:r>
            <a:r>
              <a:rPr lang="fr-FR" dirty="0" smtClean="0">
                <a:solidFill>
                  <a:srgbClr val="3C582D"/>
                </a:solidFill>
              </a:rPr>
              <a:t>satellite, drone, LIDAR</a:t>
            </a:r>
            <a:endParaRPr lang="fr-FR" dirty="0">
              <a:solidFill>
                <a:srgbClr val="3C582D"/>
              </a:solidFill>
            </a:endParaRPr>
          </a:p>
          <a:p>
            <a:r>
              <a:rPr lang="fr-FR" dirty="0">
                <a:solidFill>
                  <a:srgbClr val="3C582D"/>
                </a:solidFill>
              </a:rPr>
              <a:t>Communication de l’état des lieux et des impactes (sociale, économique, </a:t>
            </a:r>
            <a:r>
              <a:rPr lang="fr-FR" dirty="0" smtClean="0">
                <a:solidFill>
                  <a:srgbClr val="3C582D"/>
                </a:solidFill>
              </a:rPr>
              <a:t>physique</a:t>
            </a:r>
            <a:r>
              <a:rPr lang="fr-FR" dirty="0">
                <a:solidFill>
                  <a:srgbClr val="3C582D"/>
                </a:solidFill>
              </a:rPr>
              <a:t>, environnemental</a:t>
            </a:r>
            <a:r>
              <a:rPr lang="fr-FR" dirty="0" smtClean="0">
                <a:solidFill>
                  <a:srgbClr val="3C582D"/>
                </a:solidFill>
              </a:rPr>
              <a:t>)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Images/vidéos/cartes avant / après (comparaison)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Bilans (humain, infrastructure, économique, environnemental), et rapports</a:t>
            </a:r>
            <a:endParaRPr lang="fr-FR" dirty="0">
              <a:solidFill>
                <a:srgbClr val="3C582D"/>
              </a:solidFill>
            </a:endParaRPr>
          </a:p>
          <a:p>
            <a:endParaRPr lang="fr-FR" dirty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7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940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66939" y="208721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Références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2F6C0B-A357-4046-BF76-18708ECF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14</a:t>
            </a:fld>
            <a:endParaRPr lang="en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F185-7879-459D-8DF9-53C0B38E486E}"/>
              </a:ext>
            </a:extLst>
          </p:cNvPr>
          <p:cNvSpPr txBox="1"/>
          <p:nvPr/>
        </p:nvSpPr>
        <p:spPr>
          <a:xfrm>
            <a:off x="435090" y="1136368"/>
            <a:ext cx="112089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USGS </a:t>
            </a:r>
            <a:r>
              <a:rPr lang="fr-FR" sz="1600" dirty="0" err="1">
                <a:solidFill>
                  <a:srgbClr val="3C582D"/>
                </a:solidFill>
              </a:rPr>
              <a:t>Landslide</a:t>
            </a:r>
            <a:r>
              <a:rPr lang="fr-FR" sz="1600" dirty="0">
                <a:solidFill>
                  <a:srgbClr val="3C582D"/>
                </a:solidFill>
              </a:rPr>
              <a:t> </a:t>
            </a:r>
            <a:r>
              <a:rPr lang="fr-FR" sz="1600" dirty="0" err="1">
                <a:solidFill>
                  <a:srgbClr val="3C582D"/>
                </a:solidFill>
              </a:rPr>
              <a:t>Hazards</a:t>
            </a:r>
            <a:r>
              <a:rPr lang="fr-FR" sz="1600" dirty="0">
                <a:solidFill>
                  <a:srgbClr val="3C582D"/>
                </a:solidFill>
              </a:rPr>
              <a:t> </a:t>
            </a:r>
            <a:r>
              <a:rPr lang="fr-FR" sz="1600" dirty="0">
                <a:solidFill>
                  <a:srgbClr val="3C582D"/>
                </a:solidFill>
                <a:hlinkClick r:id="rId3"/>
              </a:rPr>
              <a:t>https://www.usgs.gov/natural-hazards/landslide-hazards</a:t>
            </a:r>
            <a:r>
              <a:rPr lang="fr-FR" sz="1600" dirty="0">
                <a:solidFill>
                  <a:srgbClr val="3C582D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3C582D"/>
                </a:solidFill>
              </a:rPr>
              <a:t>NASA Earth Science Disasters Program Landslides </a:t>
            </a:r>
            <a:r>
              <a:rPr lang="fr-FR" sz="1600" dirty="0">
                <a:solidFill>
                  <a:srgbClr val="3C582D"/>
                </a:solidFill>
                <a:hlinkClick r:id="rId4"/>
              </a:rPr>
              <a:t>https://disasters.nasa.gov/landslides</a:t>
            </a:r>
            <a:r>
              <a:rPr lang="fr-FR" sz="1600" dirty="0">
                <a:solidFill>
                  <a:srgbClr val="3C582D"/>
                </a:solidFill>
              </a:rPr>
              <a:t>  </a:t>
            </a:r>
            <a:endParaRPr lang="en-CA" sz="1600" dirty="0" smtClean="0">
              <a:solidFill>
                <a:srgbClr val="3C582D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NRCAN </a:t>
            </a:r>
            <a:r>
              <a:rPr lang="fr-FR" sz="1600" dirty="0">
                <a:solidFill>
                  <a:srgbClr val="3C582D"/>
                </a:solidFill>
              </a:rPr>
              <a:t>(</a:t>
            </a:r>
            <a:r>
              <a:rPr lang="fr-FR" sz="1600" dirty="0" smtClean="0">
                <a:solidFill>
                  <a:srgbClr val="3C582D"/>
                </a:solidFill>
              </a:rPr>
              <a:t>2009) </a:t>
            </a:r>
            <a:r>
              <a:rPr lang="fr-FR" sz="1600" dirty="0" smtClean="0">
                <a:solidFill>
                  <a:srgbClr val="3C582D"/>
                </a:solidFill>
                <a:hlinkClick r:id="rId5"/>
              </a:rPr>
              <a:t>http</a:t>
            </a:r>
            <a:r>
              <a:rPr lang="fr-FR" sz="1600" dirty="0">
                <a:solidFill>
                  <a:srgbClr val="3C582D"/>
                </a:solidFill>
                <a:hlinkClick r:id="rId5"/>
              </a:rPr>
              <a:t>://</a:t>
            </a:r>
            <a:r>
              <a:rPr lang="fr-FR" sz="1600" dirty="0" smtClean="0">
                <a:solidFill>
                  <a:srgbClr val="3C582D"/>
                </a:solidFill>
                <a:hlinkClick r:id="rId5"/>
              </a:rPr>
              <a:t>ftp.geogratis.gc.ca/pub/nrcan_rncan/raster/atlas_6_ed/fra/6434_principaux_glissements_de_terrain.zip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C582D"/>
                </a:solidFill>
              </a:rPr>
              <a:t>NRCAN (2012) IDENTIFICATION, MAPS AND </a:t>
            </a:r>
            <a:r>
              <a:rPr lang="fr-FR" sz="1600" dirty="0" smtClean="0">
                <a:solidFill>
                  <a:srgbClr val="3C582D"/>
                </a:solidFill>
              </a:rPr>
              <a:t>MAPPING </a:t>
            </a:r>
            <a:r>
              <a:rPr lang="en-CA" sz="1600" dirty="0">
                <a:hlinkClick r:id="rId6"/>
              </a:rPr>
              <a:t>http://</a:t>
            </a:r>
            <a:r>
              <a:rPr lang="en-CA" sz="1600" dirty="0" smtClean="0">
                <a:hlinkClick r:id="rId6"/>
              </a:rPr>
              <a:t>ftp.geogratis.gc.ca/pub/nrcan_rncan/publications/ess_sst/292/292122/of_7059.pdf</a:t>
            </a:r>
            <a:r>
              <a:rPr lang="en-CA" sz="1600" dirty="0" smtClean="0"/>
              <a:t> </a:t>
            </a:r>
            <a:endParaRPr lang="fr-FR" sz="1600" dirty="0" smtClean="0">
              <a:solidFill>
                <a:srgbClr val="3C582D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Gouv. </a:t>
            </a:r>
            <a:r>
              <a:rPr lang="fr-FR" sz="1600" dirty="0">
                <a:solidFill>
                  <a:srgbClr val="3C582D"/>
                </a:solidFill>
              </a:rPr>
              <a:t>Québec (2019</a:t>
            </a:r>
            <a:r>
              <a:rPr lang="fr-FR" sz="1600" dirty="0" smtClean="0">
                <a:solidFill>
                  <a:srgbClr val="3C582D"/>
                </a:solidFill>
              </a:rPr>
              <a:t>) Glissement </a:t>
            </a:r>
            <a:r>
              <a:rPr lang="fr-FR" sz="1600" dirty="0">
                <a:solidFill>
                  <a:srgbClr val="3C582D"/>
                </a:solidFill>
              </a:rPr>
              <a:t>de terrain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  <a:r>
              <a:rPr lang="fr-FR" sz="1600" dirty="0" smtClean="0">
                <a:solidFill>
                  <a:srgbClr val="3C582D"/>
                </a:solidFill>
                <a:hlinkClick r:id="rId7"/>
              </a:rPr>
              <a:t>https</a:t>
            </a:r>
            <a:r>
              <a:rPr lang="fr-FR" sz="1600" dirty="0">
                <a:solidFill>
                  <a:srgbClr val="3C582D"/>
                </a:solidFill>
                <a:hlinkClick r:id="rId7"/>
              </a:rPr>
              <a:t>://www.quebec.ca/securite-situations-urgence/urgences-sinistres-risques-naturels/glissement-terrain</a:t>
            </a:r>
            <a:r>
              <a:rPr lang="fr-FR" sz="1600" dirty="0" smtClean="0">
                <a:solidFill>
                  <a:srgbClr val="3C582D"/>
                </a:solidFill>
                <a:hlinkClick r:id="rId7"/>
              </a:rPr>
              <a:t>/</a:t>
            </a:r>
            <a:endParaRPr lang="fr-FR" sz="1600" dirty="0" smtClean="0">
              <a:solidFill>
                <a:srgbClr val="3C582D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C582D"/>
                </a:solidFill>
              </a:rPr>
              <a:t>MAMH </a:t>
            </a:r>
            <a:r>
              <a:rPr lang="fr-FR" sz="1600" dirty="0" smtClean="0">
                <a:solidFill>
                  <a:srgbClr val="3C582D"/>
                </a:solidFill>
              </a:rPr>
              <a:t>Glissements </a:t>
            </a:r>
            <a:r>
              <a:rPr lang="fr-FR" sz="1600" dirty="0">
                <a:solidFill>
                  <a:srgbClr val="3C582D"/>
                </a:solidFill>
              </a:rPr>
              <a:t>de terrain dans les dépôts </a:t>
            </a:r>
            <a:r>
              <a:rPr lang="fr-FR" sz="1600" dirty="0" smtClean="0">
                <a:solidFill>
                  <a:srgbClr val="3C582D"/>
                </a:solidFill>
              </a:rPr>
              <a:t>meubles </a:t>
            </a:r>
            <a:r>
              <a:rPr lang="fr-FR" sz="1600" dirty="0" smtClean="0">
                <a:solidFill>
                  <a:srgbClr val="3C582D"/>
                </a:solidFill>
                <a:hlinkClick r:id="rId8"/>
              </a:rPr>
              <a:t>https</a:t>
            </a:r>
            <a:r>
              <a:rPr lang="fr-FR" sz="1600" dirty="0">
                <a:solidFill>
                  <a:srgbClr val="3C582D"/>
                </a:solidFill>
                <a:hlinkClick r:id="rId8"/>
              </a:rPr>
              <a:t>://www.mamh.gouv.qc.ca/amenagement-du-territoire/orientations-gouvernementales/glissements-de-terrain-dans-les-depots-meubles</a:t>
            </a:r>
            <a:r>
              <a:rPr lang="fr-FR" sz="1600" dirty="0" smtClean="0">
                <a:solidFill>
                  <a:srgbClr val="3C582D"/>
                </a:solidFill>
                <a:hlinkClick r:id="rId8"/>
              </a:rPr>
              <a:t>/</a:t>
            </a:r>
            <a:endParaRPr lang="fr-FR" sz="1600" dirty="0">
              <a:solidFill>
                <a:srgbClr val="3C582D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C582D"/>
                </a:solidFill>
              </a:rPr>
              <a:t>MAMH Glissements de terrain dans les dépôts meubles – Types et </a:t>
            </a:r>
            <a:r>
              <a:rPr lang="fr-FR" sz="1600" dirty="0" smtClean="0">
                <a:solidFill>
                  <a:srgbClr val="3C582D"/>
                </a:solidFill>
              </a:rPr>
              <a:t>causes </a:t>
            </a:r>
            <a:r>
              <a:rPr lang="fr-FR" sz="1600" dirty="0" smtClean="0">
                <a:solidFill>
                  <a:srgbClr val="3C582D"/>
                </a:solidFill>
                <a:hlinkClick r:id="rId9"/>
              </a:rPr>
              <a:t>https</a:t>
            </a:r>
            <a:r>
              <a:rPr lang="fr-FR" sz="1600" dirty="0">
                <a:solidFill>
                  <a:srgbClr val="3C582D"/>
                </a:solidFill>
                <a:hlinkClick r:id="rId9"/>
              </a:rPr>
              <a:t>://</a:t>
            </a:r>
            <a:r>
              <a:rPr lang="fr-FR" sz="1600" dirty="0" smtClean="0">
                <a:solidFill>
                  <a:srgbClr val="3C582D"/>
                </a:solidFill>
                <a:hlinkClick r:id="rId9"/>
              </a:rPr>
              <a:t>www.mamh.gouv.qc.ca/fileadmin/publications/amenagement_territoire/orientations_gouvernementales/glissements_terrains_types_causes.pdf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C582D"/>
                </a:solidFill>
              </a:rPr>
              <a:t>MAMH (2019) La prévention des glissements de terrain par l’aménagement du </a:t>
            </a:r>
            <a:r>
              <a:rPr lang="fr-FR" sz="1600" dirty="0" smtClean="0">
                <a:solidFill>
                  <a:srgbClr val="3C582D"/>
                </a:solidFill>
              </a:rPr>
              <a:t>territoire [vidéo] </a:t>
            </a:r>
            <a:r>
              <a:rPr lang="fr-FR" sz="1600" dirty="0" smtClean="0">
                <a:solidFill>
                  <a:srgbClr val="3C582D"/>
                </a:solidFill>
                <a:hlinkClick r:id="rId10"/>
              </a:rPr>
              <a:t>https</a:t>
            </a:r>
            <a:r>
              <a:rPr lang="fr-FR" sz="1600" dirty="0">
                <a:solidFill>
                  <a:srgbClr val="3C582D"/>
                </a:solidFill>
                <a:hlinkClick r:id="rId10"/>
              </a:rPr>
              <a:t>://</a:t>
            </a:r>
            <a:r>
              <a:rPr lang="fr-FR" sz="1600" dirty="0" smtClean="0">
                <a:solidFill>
                  <a:srgbClr val="3C582D"/>
                </a:solidFill>
                <a:hlinkClick r:id="rId10"/>
              </a:rPr>
              <a:t>www.youtube.com/watch?v=weF8uoqbB4Y&amp;feature=youtu.be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794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940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66939" y="208721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Références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2F6C0B-A357-4046-BF76-18708ECF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15</a:t>
            </a:fld>
            <a:endParaRPr lang="en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F185-7879-459D-8DF9-53C0B38E486E}"/>
              </a:ext>
            </a:extLst>
          </p:cNvPr>
          <p:cNvSpPr txBox="1"/>
          <p:nvPr/>
        </p:nvSpPr>
        <p:spPr>
          <a:xfrm>
            <a:off x="488004" y="872800"/>
            <a:ext cx="11215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Données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C582D"/>
                </a:solidFill>
              </a:rPr>
              <a:t>NASA Global </a:t>
            </a:r>
            <a:r>
              <a:rPr lang="fr-FR" sz="1600" dirty="0" err="1">
                <a:solidFill>
                  <a:srgbClr val="3C582D"/>
                </a:solidFill>
              </a:rPr>
              <a:t>Landslide</a:t>
            </a:r>
            <a:r>
              <a:rPr lang="fr-FR" sz="1600" dirty="0">
                <a:solidFill>
                  <a:srgbClr val="3C582D"/>
                </a:solidFill>
              </a:rPr>
              <a:t> </a:t>
            </a:r>
            <a:r>
              <a:rPr lang="fr-FR" sz="1600" dirty="0" err="1">
                <a:solidFill>
                  <a:srgbClr val="3C582D"/>
                </a:solidFill>
              </a:rPr>
              <a:t>Catalog</a:t>
            </a:r>
            <a:r>
              <a:rPr lang="fr-FR" sz="1600" dirty="0">
                <a:solidFill>
                  <a:srgbClr val="3C582D"/>
                </a:solidFill>
              </a:rPr>
              <a:t> </a:t>
            </a:r>
            <a:r>
              <a:rPr lang="fr-FR" sz="1600" dirty="0" smtClean="0">
                <a:solidFill>
                  <a:srgbClr val="3C582D"/>
                </a:solidFill>
                <a:hlinkClick r:id="rId3"/>
              </a:rPr>
              <a:t>https</a:t>
            </a:r>
            <a:r>
              <a:rPr lang="fr-FR" sz="1600" dirty="0">
                <a:solidFill>
                  <a:srgbClr val="3C582D"/>
                </a:solidFill>
                <a:hlinkClick r:id="rId3"/>
              </a:rPr>
              <a:t>://</a:t>
            </a:r>
            <a:r>
              <a:rPr lang="fr-FR" sz="1600" dirty="0" smtClean="0">
                <a:solidFill>
                  <a:srgbClr val="3C582D"/>
                </a:solidFill>
                <a:hlinkClick r:id="rId3"/>
              </a:rPr>
              <a:t>data.nasa.gov/Earth-Science/Global-Landslide-Catalog/h9d8-neg4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Données Canada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Données Québec Zone potentiellement exposée aux glissements de terrain (ZPEGT) - Carte de contrainte https://www.donneesquebec.ca/recherche/fr/dataset/zone-potentiellement-exposee-aux-glissements-de-terrain-zpegt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Municipalités &amp; MRC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Cartes</a:t>
            </a:r>
            <a:endParaRPr lang="fr-FR" sz="1600" dirty="0">
              <a:solidFill>
                <a:srgbClr val="3C582D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C582D"/>
                </a:solidFill>
              </a:rPr>
              <a:t>RNCAN (2012) </a:t>
            </a:r>
            <a:r>
              <a:rPr lang="en-CA" sz="1600" dirty="0">
                <a:solidFill>
                  <a:srgbClr val="3C582D"/>
                </a:solidFill>
              </a:rPr>
              <a:t>Landslide susceptibility map of Canada </a:t>
            </a:r>
            <a:r>
              <a:rPr lang="fr-FR" sz="1600" dirty="0">
                <a:solidFill>
                  <a:srgbClr val="3C582D"/>
                </a:solidFill>
                <a:hlinkClick r:id="rId4"/>
              </a:rPr>
              <a:t>https://</a:t>
            </a:r>
            <a:r>
              <a:rPr lang="fr-FR" sz="1600" dirty="0" smtClean="0">
                <a:solidFill>
                  <a:srgbClr val="3C582D"/>
                </a:solidFill>
                <a:hlinkClick r:id="rId4"/>
              </a:rPr>
              <a:t>geoscan.nrcan.gc.ca/starweb/geoscan/servlet.starweb?path=geoscan/fullf.web&amp;search1=R=291902&amp;format=FLFULL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endParaRPr lang="fr-FR" sz="1600" dirty="0" smtClean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51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940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66939" y="208721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Références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2F6C0B-A357-4046-BF76-18708ECF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16</a:t>
            </a:fld>
            <a:endParaRPr lang="en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F185-7879-459D-8DF9-53C0B38E486E}"/>
              </a:ext>
            </a:extLst>
          </p:cNvPr>
          <p:cNvSpPr txBox="1"/>
          <p:nvPr/>
        </p:nvSpPr>
        <p:spPr>
          <a:xfrm>
            <a:off x="488004" y="872800"/>
            <a:ext cx="112159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Outils:</a:t>
            </a:r>
            <a:endParaRPr lang="fr-FR" sz="1600" dirty="0">
              <a:solidFill>
                <a:srgbClr val="3C582D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rgbClr val="3C582D"/>
                </a:solidFill>
              </a:rPr>
              <a:t>Paul </a:t>
            </a:r>
            <a:r>
              <a:rPr lang="en-CA" sz="1600" dirty="0">
                <a:solidFill>
                  <a:srgbClr val="3C582D"/>
                </a:solidFill>
              </a:rPr>
              <a:t>A. Longley, Mike Goodchild, David J. Maguire, David W. </a:t>
            </a:r>
            <a:r>
              <a:rPr lang="en-CA" sz="1600" dirty="0" err="1">
                <a:solidFill>
                  <a:srgbClr val="3C582D"/>
                </a:solidFill>
              </a:rPr>
              <a:t>Rhind</a:t>
            </a:r>
            <a:r>
              <a:rPr lang="en-CA" sz="1600" dirty="0">
                <a:solidFill>
                  <a:srgbClr val="3C582D"/>
                </a:solidFill>
              </a:rPr>
              <a:t> (2010) Geographic Information Systems and Science (section 4 Analysis</a:t>
            </a:r>
            <a:r>
              <a:rPr lang="en-CA" sz="1600" dirty="0" smtClean="0">
                <a:solidFill>
                  <a:srgbClr val="3C582D"/>
                </a:solidFill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3C582D"/>
                </a:solidFill>
              </a:rPr>
              <a:t>Michael J de </a:t>
            </a:r>
            <a:r>
              <a:rPr lang="en-CA" sz="1600" dirty="0" smtClean="0">
                <a:solidFill>
                  <a:srgbClr val="3C582D"/>
                </a:solidFill>
              </a:rPr>
              <a:t>Smith, </a:t>
            </a:r>
            <a:r>
              <a:rPr lang="en-CA" sz="1600" dirty="0">
                <a:solidFill>
                  <a:srgbClr val="3C582D"/>
                </a:solidFill>
              </a:rPr>
              <a:t>Michael F </a:t>
            </a:r>
            <a:r>
              <a:rPr lang="en-CA" sz="1600" dirty="0" smtClean="0">
                <a:solidFill>
                  <a:srgbClr val="3C582D"/>
                </a:solidFill>
              </a:rPr>
              <a:t>Goodchild, </a:t>
            </a:r>
            <a:r>
              <a:rPr lang="en-CA" sz="1600" dirty="0">
                <a:solidFill>
                  <a:srgbClr val="3C582D"/>
                </a:solidFill>
              </a:rPr>
              <a:t>Paul A </a:t>
            </a:r>
            <a:r>
              <a:rPr lang="en-CA" sz="1600" dirty="0" smtClean="0">
                <a:solidFill>
                  <a:srgbClr val="3C582D"/>
                </a:solidFill>
              </a:rPr>
              <a:t>Longley (2018) Geospatial </a:t>
            </a:r>
            <a:r>
              <a:rPr lang="en-CA" sz="1600" dirty="0">
                <a:solidFill>
                  <a:srgbClr val="3C582D"/>
                </a:solidFill>
              </a:rPr>
              <a:t>Analysis - 6th </a:t>
            </a:r>
            <a:r>
              <a:rPr lang="en-CA" sz="1600" dirty="0" smtClean="0">
                <a:solidFill>
                  <a:srgbClr val="3C582D"/>
                </a:solidFill>
              </a:rPr>
              <a:t>edition </a:t>
            </a:r>
            <a:r>
              <a:rPr lang="en-CA" sz="1600" dirty="0" smtClean="0">
                <a:hlinkClick r:id="rId3"/>
              </a:rPr>
              <a:t>https</a:t>
            </a:r>
            <a:r>
              <a:rPr lang="en-CA" sz="1600" dirty="0">
                <a:hlinkClick r:id="rId3"/>
              </a:rPr>
              <a:t>://www.spatialanalysisonline.com/HTML/index.html</a:t>
            </a:r>
            <a:endParaRPr lang="en-CA" sz="1600" dirty="0">
              <a:solidFill>
                <a:srgbClr val="3C582D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Québec IGO2 Zone </a:t>
            </a:r>
            <a:r>
              <a:rPr lang="fr-FR" sz="1600" dirty="0">
                <a:solidFill>
                  <a:srgbClr val="3C582D"/>
                </a:solidFill>
              </a:rPr>
              <a:t>potentiellement exposée aux glissements de terrain (ZPEGT) </a:t>
            </a:r>
            <a:r>
              <a:rPr lang="fr-FR" sz="1600" dirty="0" smtClean="0">
                <a:solidFill>
                  <a:srgbClr val="3C582D"/>
                </a:solidFill>
                <a:hlinkClick r:id="rId4"/>
              </a:rPr>
              <a:t>https</a:t>
            </a:r>
            <a:r>
              <a:rPr lang="fr-FR" sz="1600" dirty="0">
                <a:solidFill>
                  <a:srgbClr val="3C582D"/>
                </a:solidFill>
                <a:hlinkClick r:id="rId4"/>
              </a:rPr>
              <a:t>://</a:t>
            </a:r>
            <a:r>
              <a:rPr lang="fr-FR" sz="1600" dirty="0" smtClean="0">
                <a:solidFill>
                  <a:srgbClr val="3C582D"/>
                </a:solidFill>
                <a:hlinkClick r:id="rId4"/>
              </a:rPr>
              <a:t>www.donneesquebec.ca/recherche/fr/dataset/zone-potentiellement-exposee-aux-glissements-de-terrain-zpegt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  <a:endParaRPr lang="fr-FR" sz="1600" dirty="0">
              <a:solidFill>
                <a:srgbClr val="3C582D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3C582D"/>
                </a:solidFill>
              </a:rPr>
              <a:t>NASA </a:t>
            </a:r>
            <a:r>
              <a:rPr lang="fr-FR" sz="1600" dirty="0" err="1" smtClean="0">
                <a:solidFill>
                  <a:srgbClr val="3C582D"/>
                </a:solidFill>
              </a:rPr>
              <a:t>Landslide</a:t>
            </a:r>
            <a:r>
              <a:rPr lang="fr-FR" sz="1600" dirty="0" smtClean="0">
                <a:solidFill>
                  <a:srgbClr val="3C582D"/>
                </a:solidFill>
              </a:rPr>
              <a:t> Viewer </a:t>
            </a:r>
            <a:r>
              <a:rPr lang="fr-FR" sz="1600" dirty="0" smtClean="0">
                <a:solidFill>
                  <a:srgbClr val="3C582D"/>
                </a:solidFill>
                <a:hlinkClick r:id="rId5"/>
              </a:rPr>
              <a:t>https</a:t>
            </a:r>
            <a:r>
              <a:rPr lang="fr-FR" sz="1600" dirty="0">
                <a:solidFill>
                  <a:srgbClr val="3C582D"/>
                </a:solidFill>
                <a:hlinkClick r:id="rId5"/>
              </a:rPr>
              <a:t>://</a:t>
            </a:r>
            <a:r>
              <a:rPr lang="fr-FR" sz="1600" dirty="0" smtClean="0">
                <a:solidFill>
                  <a:srgbClr val="3C582D"/>
                </a:solidFill>
                <a:hlinkClick r:id="rId5"/>
              </a:rPr>
              <a:t>maps.nccs.nasa.gov/arcgis/apps/webappviewer/index.html?id=824ea5864ec8423fb985b33ee6bc05b7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NASA Global </a:t>
            </a:r>
            <a:r>
              <a:rPr lang="fr-FR" sz="1600" dirty="0" err="1" smtClean="0">
                <a:solidFill>
                  <a:srgbClr val="3C582D"/>
                </a:solidFill>
              </a:rPr>
              <a:t>Precipitation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  <a:r>
              <a:rPr lang="fr-FR" sz="1600" dirty="0" err="1" smtClean="0">
                <a:solidFill>
                  <a:srgbClr val="3C582D"/>
                </a:solidFill>
              </a:rPr>
              <a:t>Measurement</a:t>
            </a:r>
            <a:r>
              <a:rPr lang="fr-FR" sz="1600" dirty="0" smtClean="0">
                <a:solidFill>
                  <a:srgbClr val="3C582D"/>
                </a:solidFill>
              </a:rPr>
              <a:t> (GPM) </a:t>
            </a:r>
            <a:r>
              <a:rPr lang="fr-FR" sz="1600" dirty="0" smtClean="0">
                <a:solidFill>
                  <a:srgbClr val="3C582D"/>
                </a:solidFill>
                <a:hlinkClick r:id="rId6"/>
              </a:rPr>
              <a:t>https</a:t>
            </a:r>
            <a:r>
              <a:rPr lang="fr-FR" sz="1600" dirty="0">
                <a:solidFill>
                  <a:srgbClr val="3C582D"/>
                </a:solidFill>
                <a:hlinkClick r:id="rId6"/>
              </a:rPr>
              <a:t>://</a:t>
            </a:r>
            <a:r>
              <a:rPr lang="fr-FR" sz="1600" dirty="0" smtClean="0">
                <a:solidFill>
                  <a:srgbClr val="3C582D"/>
                </a:solidFill>
                <a:hlinkClick r:id="rId6"/>
              </a:rPr>
              <a:t>gpm.nasa.gov/applications/landslides#modelingandreportinglandslides</a:t>
            </a:r>
            <a:r>
              <a:rPr lang="fr-FR" sz="1600" dirty="0" smtClean="0">
                <a:solidFill>
                  <a:srgbClr val="3C582D"/>
                </a:solidFill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3C582D"/>
                </a:solidFill>
              </a:rPr>
              <a:t>NASA </a:t>
            </a:r>
            <a:r>
              <a:rPr lang="en-CA" sz="1600" dirty="0">
                <a:solidFill>
                  <a:srgbClr val="3C582D"/>
                </a:solidFill>
              </a:rPr>
              <a:t>Detecting </a:t>
            </a:r>
            <a:r>
              <a:rPr lang="en-CA" sz="1600" dirty="0" err="1">
                <a:solidFill>
                  <a:srgbClr val="3C582D"/>
                </a:solidFill>
              </a:rPr>
              <a:t>Realtime</a:t>
            </a:r>
            <a:r>
              <a:rPr lang="en-CA" sz="1600" dirty="0">
                <a:solidFill>
                  <a:srgbClr val="3C582D"/>
                </a:solidFill>
              </a:rPr>
              <a:t> Increased Precipitation (DRIP) / Sudden Landslide Identification Product (SLIP</a:t>
            </a:r>
            <a:r>
              <a:rPr lang="en-CA" sz="1600" dirty="0" smtClean="0">
                <a:solidFill>
                  <a:srgbClr val="3C582D"/>
                </a:solidFill>
              </a:rPr>
              <a:t>)</a:t>
            </a:r>
            <a:r>
              <a:rPr lang="fr-FR" sz="1600" dirty="0">
                <a:solidFill>
                  <a:srgbClr val="3C582D"/>
                </a:solidFill>
              </a:rPr>
              <a:t> </a:t>
            </a:r>
            <a:r>
              <a:rPr lang="fr-FR" sz="1600" dirty="0">
                <a:solidFill>
                  <a:srgbClr val="3C582D"/>
                </a:solidFill>
                <a:hlinkClick r:id="rId7"/>
              </a:rPr>
              <a:t>https://</a:t>
            </a:r>
            <a:r>
              <a:rPr lang="fr-FR" sz="1600" dirty="0" smtClean="0">
                <a:solidFill>
                  <a:srgbClr val="3C582D"/>
                </a:solidFill>
                <a:hlinkClick r:id="rId7"/>
              </a:rPr>
              <a:t>gpm.nasa.gov/applications/disasters/automating-detection-landslides</a:t>
            </a:r>
            <a:endParaRPr lang="fr-FR" sz="1600" dirty="0" smtClean="0">
              <a:solidFill>
                <a:srgbClr val="3C582D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1600" dirty="0">
                <a:solidFill>
                  <a:srgbClr val="3C582D"/>
                </a:solidFill>
              </a:rPr>
              <a:t>Icônes et </a:t>
            </a:r>
            <a:r>
              <a:rPr lang="fr-CA" sz="1600" dirty="0" smtClean="0">
                <a:solidFill>
                  <a:srgbClr val="3C582D"/>
                </a:solidFill>
              </a:rPr>
              <a:t>images de la première slide et la slide de remerciement: </a:t>
            </a:r>
            <a:r>
              <a:rPr lang="fr-CA" sz="1600" dirty="0">
                <a:solidFill>
                  <a:srgbClr val="3C582D"/>
                </a:solidFill>
              </a:rPr>
              <a:t>Google </a:t>
            </a:r>
            <a:r>
              <a:rPr lang="fr-CA" sz="1600" dirty="0" smtClean="0">
                <a:solidFill>
                  <a:srgbClr val="3C582D"/>
                </a:solidFill>
              </a:rPr>
              <a:t>Image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1600" dirty="0" smtClean="0">
                <a:solidFill>
                  <a:srgbClr val="3C582D"/>
                </a:solidFill>
              </a:rPr>
              <a:t>Merci à Jonathan Pelletier </a:t>
            </a:r>
            <a:r>
              <a:rPr lang="fr-CA" sz="1600" dirty="0">
                <a:solidFill>
                  <a:srgbClr val="3C582D"/>
                </a:solidFill>
              </a:rPr>
              <a:t>de </a:t>
            </a:r>
            <a:r>
              <a:rPr lang="fr-CA" sz="1600" dirty="0" smtClean="0">
                <a:solidFill>
                  <a:srgbClr val="3C582D"/>
                </a:solidFill>
              </a:rPr>
              <a:t>Prudent </a:t>
            </a:r>
            <a:r>
              <a:rPr lang="fr-CA" sz="1600" dirty="0">
                <a:solidFill>
                  <a:srgbClr val="3C582D"/>
                </a:solidFill>
              </a:rPr>
              <a:t>Groupe </a:t>
            </a:r>
            <a:r>
              <a:rPr lang="fr-CA" sz="1600" dirty="0" smtClean="0">
                <a:solidFill>
                  <a:srgbClr val="3C582D"/>
                </a:solidFill>
              </a:rPr>
              <a:t>Conseil (prudent.ca) pour ses </a:t>
            </a:r>
            <a:r>
              <a:rPr lang="fr-CA" sz="1600" smtClean="0">
                <a:solidFill>
                  <a:srgbClr val="3C582D"/>
                </a:solidFill>
              </a:rPr>
              <a:t>commentaires constructifs</a:t>
            </a:r>
            <a:endParaRPr lang="fr-FR" sz="1600" dirty="0" smtClean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5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854FBCAA-DCC3-434B-BAB8-DD694D865772}"/>
              </a:ext>
            </a:extLst>
          </p:cNvPr>
          <p:cNvSpPr/>
          <p:nvPr/>
        </p:nvSpPr>
        <p:spPr>
          <a:xfrm>
            <a:off x="-333880" y="3379708"/>
            <a:ext cx="12725578" cy="191976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CA" dirty="0"/>
          </a:p>
          <a:p>
            <a:pPr algn="r"/>
            <a:endParaRPr lang="fr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644610-C660-45F9-B3FA-183EE5A6FD53}"/>
              </a:ext>
            </a:extLst>
          </p:cNvPr>
          <p:cNvSpPr txBox="1"/>
          <p:nvPr/>
        </p:nvSpPr>
        <p:spPr>
          <a:xfrm>
            <a:off x="3576296" y="3847673"/>
            <a:ext cx="5039408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fr-CA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</a:t>
            </a:r>
            <a:endParaRPr lang="fr-CA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4CC55B-1A27-413B-909E-FDD35467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17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87" y="509808"/>
            <a:ext cx="3850949" cy="25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580" y="132746"/>
            <a:ext cx="3438657" cy="2618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943" y="467226"/>
            <a:ext cx="3333925" cy="26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564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193236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Prédictions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18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794075" y="137246"/>
            <a:ext cx="636854" cy="5521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647" y="1120883"/>
            <a:ext cx="11682919" cy="505608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3C582D"/>
                </a:solidFill>
              </a:rPr>
              <a:t>Naturelle</a:t>
            </a:r>
            <a:r>
              <a:rPr lang="fr-FR" dirty="0" smtClean="0">
                <a:solidFill>
                  <a:srgbClr val="3C582D"/>
                </a:solidFill>
              </a:rPr>
              <a:t> - changements climatiques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Augmentation des températures et des précipitations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Tempêtes plus violentes</a:t>
            </a:r>
          </a:p>
          <a:p>
            <a:r>
              <a:rPr lang="fr-FR" b="1" dirty="0" smtClean="0">
                <a:solidFill>
                  <a:srgbClr val="3C582D"/>
                </a:solidFill>
              </a:rPr>
              <a:t>Anthropologique</a:t>
            </a:r>
            <a:r>
              <a:rPr lang="fr-FR" dirty="0" smtClean="0">
                <a:solidFill>
                  <a:srgbClr val="3C582D"/>
                </a:solidFill>
              </a:rPr>
              <a:t> - développement urbain et rural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Déboisement / déforestation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Irrigation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Barrage, altération des cours d’eau</a:t>
            </a:r>
          </a:p>
          <a:p>
            <a:r>
              <a:rPr lang="fr-FR" b="1" dirty="0" smtClean="0">
                <a:solidFill>
                  <a:srgbClr val="3C582D"/>
                </a:solidFill>
              </a:rPr>
              <a:t>Technologies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Plus performantes et précises (proche des données, HD, temps réelle)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Meilleures connaissances des mécanismes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Détection proactive</a:t>
            </a:r>
          </a:p>
          <a:p>
            <a:pPr lvl="1"/>
            <a:endParaRPr lang="fr-FR" dirty="0" smtClean="0">
              <a:solidFill>
                <a:srgbClr val="3C582D"/>
              </a:solidFill>
            </a:endParaRPr>
          </a:p>
          <a:p>
            <a:pPr lvl="1"/>
            <a:endParaRPr lang="en-CA" dirty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8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940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66939" y="208721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47C3782-A4D0-4EC6-BC73-BF6D681A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19</a:t>
            </a:fld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424375" y="1136368"/>
            <a:ext cx="11244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zone de </a:t>
            </a:r>
            <a:r>
              <a:rPr lang="en-CA" dirty="0" err="1" smtClean="0"/>
              <a:t>contraintes</a:t>
            </a:r>
            <a:r>
              <a:rPr lang="en-CA" dirty="0" smtClean="0"/>
              <a:t>: se </a:t>
            </a:r>
            <a:r>
              <a:rPr lang="en-CA" dirty="0"/>
              <a:t>compose d’un talus (</a:t>
            </a:r>
            <a:r>
              <a:rPr lang="en-CA" dirty="0" err="1"/>
              <a:t>pente</a:t>
            </a:r>
            <a:r>
              <a:rPr lang="en-CA" dirty="0"/>
              <a:t>) et </a:t>
            </a:r>
            <a:r>
              <a:rPr lang="en-CA" dirty="0" smtClean="0"/>
              <a:t>des </a:t>
            </a:r>
            <a:r>
              <a:rPr lang="en-CA" dirty="0" err="1" smtClean="0"/>
              <a:t>bandes</a:t>
            </a:r>
            <a:r>
              <a:rPr lang="en-CA" dirty="0" smtClean="0"/>
              <a:t> </a:t>
            </a:r>
            <a:r>
              <a:rPr lang="en-CA" dirty="0"/>
              <a:t>de </a:t>
            </a:r>
            <a:r>
              <a:rPr lang="en-CA" dirty="0" smtClean="0"/>
              <a:t>protection </a:t>
            </a:r>
            <a:r>
              <a:rPr lang="en-CA" dirty="0" err="1" smtClean="0"/>
              <a:t>situées</a:t>
            </a:r>
            <a:r>
              <a:rPr lang="en-CA" dirty="0" smtClean="0"/>
              <a:t> </a:t>
            </a:r>
            <a:r>
              <a:rPr lang="en-CA" dirty="0"/>
              <a:t>au </a:t>
            </a:r>
            <a:r>
              <a:rPr lang="en-CA" dirty="0" err="1"/>
              <a:t>sommet</a:t>
            </a:r>
            <a:r>
              <a:rPr lang="en-CA" dirty="0"/>
              <a:t> et à la base de </a:t>
            </a:r>
            <a:r>
              <a:rPr lang="en-CA" dirty="0" err="1"/>
              <a:t>ce</a:t>
            </a:r>
            <a:r>
              <a:rPr lang="en-CA" dirty="0"/>
              <a:t> </a:t>
            </a:r>
            <a:r>
              <a:rPr lang="en-CA" dirty="0" smtClean="0"/>
              <a:t>talus; r</a:t>
            </a:r>
            <a:r>
              <a:rPr lang="fr-FR" dirty="0" err="1" smtClean="0"/>
              <a:t>èglementer</a:t>
            </a:r>
            <a:r>
              <a:rPr lang="fr-FR" dirty="0" smtClean="0"/>
              <a:t>. Exception: expertise géotechnique.</a:t>
            </a:r>
            <a:endParaRPr lang="fr-FR" dirty="0"/>
          </a:p>
          <a:p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60" y="1521225"/>
            <a:ext cx="4126690" cy="2105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8" y="2417315"/>
            <a:ext cx="5947059" cy="41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006172F-3751-468C-BB52-1F769F556DB7}"/>
              </a:ext>
            </a:extLst>
          </p:cNvPr>
          <p:cNvSpPr txBox="1"/>
          <p:nvPr/>
        </p:nvSpPr>
        <p:spPr>
          <a:xfrm>
            <a:off x="499287" y="1463324"/>
            <a:ext cx="10168713" cy="487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200" b="1" dirty="0" smtClean="0">
                <a:solidFill>
                  <a:srgbClr val="3C582D"/>
                </a:solidFill>
              </a:rPr>
              <a:t>Introduction: cartes</a:t>
            </a:r>
          </a:p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200" b="1" dirty="0" smtClean="0">
                <a:solidFill>
                  <a:srgbClr val="3C582D"/>
                </a:solidFill>
              </a:rPr>
              <a:t>Caractéristiques</a:t>
            </a:r>
            <a:r>
              <a:rPr lang="fr-FR" sz="2200" b="1" dirty="0">
                <a:solidFill>
                  <a:srgbClr val="3C582D"/>
                </a:solidFill>
              </a:rPr>
              <a:t>, </a:t>
            </a:r>
            <a:r>
              <a:rPr lang="fr-FR" sz="2200" b="1" dirty="0" smtClean="0">
                <a:solidFill>
                  <a:srgbClr val="3C582D"/>
                </a:solidFill>
              </a:rPr>
              <a:t>description, nature</a:t>
            </a:r>
          </a:p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200" b="1" dirty="0" smtClean="0">
                <a:solidFill>
                  <a:srgbClr val="3C582D"/>
                </a:solidFill>
              </a:rPr>
              <a:t>Pour chaque dimension en SC</a:t>
            </a:r>
          </a:p>
          <a:p>
            <a:pPr marL="800100" lvl="1" indent="-34290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200" b="1" dirty="0" smtClean="0">
                <a:solidFill>
                  <a:srgbClr val="3C582D"/>
                </a:solidFill>
              </a:rPr>
              <a:t>Données spatiales et les </a:t>
            </a:r>
            <a:r>
              <a:rPr lang="fr-FR" sz="2200" b="1" dirty="0">
                <a:solidFill>
                  <a:srgbClr val="3C582D"/>
                </a:solidFill>
              </a:rPr>
              <a:t>secteurs clés </a:t>
            </a:r>
            <a:r>
              <a:rPr lang="fr-FR" sz="2200" b="1" dirty="0" smtClean="0">
                <a:solidFill>
                  <a:srgbClr val="3C582D"/>
                </a:solidFill>
              </a:rPr>
              <a:t>d’application.</a:t>
            </a:r>
          </a:p>
          <a:p>
            <a:pPr marL="800100" lvl="1" indent="-34290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200" b="1" dirty="0" smtClean="0">
                <a:solidFill>
                  <a:srgbClr val="3C582D"/>
                </a:solidFill>
              </a:rPr>
              <a:t>Outils </a:t>
            </a:r>
            <a:r>
              <a:rPr lang="fr-FR" sz="2200" b="1" dirty="0">
                <a:solidFill>
                  <a:srgbClr val="3C582D"/>
                </a:solidFill>
              </a:rPr>
              <a:t>d’analyse spatiale </a:t>
            </a:r>
            <a:r>
              <a:rPr lang="fr-FR" sz="2200" b="1" dirty="0" smtClean="0">
                <a:solidFill>
                  <a:srgbClr val="3C582D"/>
                </a:solidFill>
              </a:rPr>
              <a:t>et technologies.</a:t>
            </a:r>
          </a:p>
          <a:p>
            <a:pPr marL="800100" lvl="1" indent="-34290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200" b="1" dirty="0" smtClean="0">
                <a:solidFill>
                  <a:srgbClr val="3C582D"/>
                </a:solidFill>
              </a:rPr>
              <a:t>Communication </a:t>
            </a:r>
            <a:r>
              <a:rPr lang="fr-FR" sz="2200" b="1" dirty="0">
                <a:solidFill>
                  <a:srgbClr val="3C582D"/>
                </a:solidFill>
              </a:rPr>
              <a:t>et </a:t>
            </a:r>
            <a:r>
              <a:rPr lang="fr-FR" sz="2200" b="1" dirty="0" smtClean="0">
                <a:solidFill>
                  <a:srgbClr val="3C582D"/>
                </a:solidFill>
              </a:rPr>
              <a:t>publication </a:t>
            </a:r>
            <a:r>
              <a:rPr lang="fr-FR" sz="2200" b="1" dirty="0">
                <a:solidFill>
                  <a:srgbClr val="3C582D"/>
                </a:solidFill>
              </a:rPr>
              <a:t>de </a:t>
            </a:r>
            <a:r>
              <a:rPr lang="fr-FR" sz="2200" b="1" dirty="0" smtClean="0">
                <a:solidFill>
                  <a:srgbClr val="3C582D"/>
                </a:solidFill>
              </a:rPr>
              <a:t>l’information géographique.</a:t>
            </a:r>
            <a:endParaRPr lang="fr-FR" sz="2200" b="1" dirty="0">
              <a:solidFill>
                <a:srgbClr val="3C582D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fr-FR" sz="2200" b="1" dirty="0">
                <a:solidFill>
                  <a:srgbClr val="3C582D"/>
                </a:solidFill>
              </a:rPr>
              <a:t>Définition: </a:t>
            </a:r>
            <a:r>
              <a:rPr lang="fr-FR" sz="2200" dirty="0" smtClean="0">
                <a:solidFill>
                  <a:srgbClr val="3C582D"/>
                </a:solidFill>
              </a:rPr>
              <a:t>tout </a:t>
            </a:r>
            <a:r>
              <a:rPr lang="fr-FR" sz="2200" dirty="0">
                <a:solidFill>
                  <a:srgbClr val="3C582D"/>
                </a:solidFill>
              </a:rPr>
              <a:t>type d’effondrement de pente ou d’écroulement de roches ou de </a:t>
            </a:r>
            <a:r>
              <a:rPr lang="fr-FR" sz="2200" dirty="0" smtClean="0">
                <a:solidFill>
                  <a:srgbClr val="3C582D"/>
                </a:solidFill>
              </a:rPr>
              <a:t>sédiments. (RNCAN).</a:t>
            </a:r>
            <a:endParaRPr lang="fr-FR" sz="2200" dirty="0">
              <a:solidFill>
                <a:srgbClr val="3C582D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fr-FR" sz="2200" b="1" dirty="0" smtClean="0">
                <a:solidFill>
                  <a:srgbClr val="3C582D"/>
                </a:solidFill>
              </a:rPr>
              <a:t>Mots </a:t>
            </a:r>
            <a:r>
              <a:rPr lang="fr-FR" sz="2200" b="1" dirty="0">
                <a:solidFill>
                  <a:srgbClr val="3C582D"/>
                </a:solidFill>
              </a:rPr>
              <a:t>clés</a:t>
            </a:r>
            <a:r>
              <a:rPr lang="fr-FR" sz="2200" dirty="0">
                <a:solidFill>
                  <a:srgbClr val="3C582D"/>
                </a:solidFill>
              </a:rPr>
              <a:t> : </a:t>
            </a:r>
            <a:r>
              <a:rPr lang="fr-FR" sz="2200" dirty="0" smtClean="0">
                <a:solidFill>
                  <a:srgbClr val="3C582D"/>
                </a:solidFill>
              </a:rPr>
              <a:t>mouvements </a:t>
            </a:r>
            <a:r>
              <a:rPr lang="fr-FR" sz="2200" dirty="0">
                <a:solidFill>
                  <a:srgbClr val="3C582D"/>
                </a:solidFill>
              </a:rPr>
              <a:t>de sol, </a:t>
            </a:r>
            <a:r>
              <a:rPr lang="fr-FR" sz="2200" dirty="0" smtClean="0">
                <a:solidFill>
                  <a:srgbClr val="3C582D"/>
                </a:solidFill>
              </a:rPr>
              <a:t>éboulement, effondrement</a:t>
            </a:r>
            <a:r>
              <a:rPr lang="fr-FR" sz="2200" dirty="0">
                <a:solidFill>
                  <a:srgbClr val="3C582D"/>
                </a:solidFill>
              </a:rPr>
              <a:t>, </a:t>
            </a:r>
            <a:r>
              <a:rPr lang="fr-FR" sz="2200" dirty="0" smtClean="0">
                <a:solidFill>
                  <a:srgbClr val="3C582D"/>
                </a:solidFill>
              </a:rPr>
              <a:t>affaissement, </a:t>
            </a:r>
            <a:r>
              <a:rPr lang="fr-FR" sz="2200" dirty="0">
                <a:solidFill>
                  <a:srgbClr val="3C582D"/>
                </a:solidFill>
              </a:rPr>
              <a:t>érosion, dépôt, meuble, coulée, </a:t>
            </a:r>
            <a:r>
              <a:rPr lang="fr-FR" sz="2200" dirty="0" smtClean="0">
                <a:solidFill>
                  <a:srgbClr val="3C582D"/>
                </a:solidFill>
              </a:rPr>
              <a:t>sédiment, roche, argile, gravier, sable, pente, talus, pluie, topographie, géologie, </a:t>
            </a:r>
            <a:r>
              <a:rPr lang="fr-FR" sz="2200" dirty="0">
                <a:solidFill>
                  <a:srgbClr val="3C582D"/>
                </a:solidFill>
              </a:rPr>
              <a:t>hydrologie, </a:t>
            </a:r>
            <a:r>
              <a:rPr lang="fr-FR" sz="2200" dirty="0" smtClean="0">
                <a:solidFill>
                  <a:srgbClr val="3C582D"/>
                </a:solidFill>
              </a:rPr>
              <a:t>bande </a:t>
            </a:r>
            <a:r>
              <a:rPr lang="fr-FR" sz="2200" dirty="0">
                <a:solidFill>
                  <a:srgbClr val="3C582D"/>
                </a:solidFill>
              </a:rPr>
              <a:t>de </a:t>
            </a:r>
            <a:r>
              <a:rPr lang="fr-FR" sz="2200" dirty="0" smtClean="0">
                <a:solidFill>
                  <a:srgbClr val="3C582D"/>
                </a:solidFill>
              </a:rPr>
              <a:t>protection, contrainte, zone à risque, </a:t>
            </a:r>
            <a:r>
              <a:rPr lang="fr-FR" sz="2200" dirty="0" err="1" smtClean="0">
                <a:solidFill>
                  <a:srgbClr val="3C582D"/>
                </a:solidFill>
              </a:rPr>
              <a:t>etc</a:t>
            </a:r>
            <a:endParaRPr lang="fr-FR" sz="2000" dirty="0" smtClean="0">
              <a:solidFill>
                <a:srgbClr val="3C582D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208721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la présentation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47C3782-A4D0-4EC6-BC73-BF6D681A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2</a:t>
            </a:fld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916" y="102172"/>
            <a:ext cx="647723" cy="647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235" y="2370207"/>
            <a:ext cx="2419565" cy="1058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52" y="2192455"/>
            <a:ext cx="392963" cy="418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2321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564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193236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ouverte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20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794075" y="137246"/>
            <a:ext cx="636854" cy="5521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647" y="1120883"/>
            <a:ext cx="11682919" cy="505608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fr-FR" dirty="0" smtClean="0">
              <a:solidFill>
                <a:srgbClr val="3C582D"/>
              </a:solidFill>
            </a:endParaRPr>
          </a:p>
          <a:p>
            <a:pPr lvl="1"/>
            <a:endParaRPr lang="fr-FR" dirty="0" smtClean="0">
              <a:solidFill>
                <a:srgbClr val="3C582D"/>
              </a:solidFill>
            </a:endParaRP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Pourquoi </a:t>
            </a:r>
            <a:r>
              <a:rPr lang="fr-FR" dirty="0">
                <a:solidFill>
                  <a:srgbClr val="3C582D"/>
                </a:solidFill>
              </a:rPr>
              <a:t>ne pas tenter de les déclencher (modèle des avalanches</a:t>
            </a:r>
            <a:r>
              <a:rPr lang="fr-FR" dirty="0" smtClean="0">
                <a:solidFill>
                  <a:srgbClr val="3C582D"/>
                </a:solidFill>
              </a:rPr>
              <a:t>) ?</a:t>
            </a:r>
            <a:endParaRPr lang="fr-FR" dirty="0">
              <a:solidFill>
                <a:srgbClr val="3C582D"/>
              </a:solidFill>
            </a:endParaRPr>
          </a:p>
          <a:p>
            <a:pPr lvl="1"/>
            <a:endParaRPr lang="en-CA" dirty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4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564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193236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Scrachpad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21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794075" y="137246"/>
            <a:ext cx="636854" cy="552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8425" y="1281780"/>
            <a:ext cx="2861188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t"/>
            <a:r>
              <a:rPr lang="fr-FR" b="1" dirty="0">
                <a:solidFill>
                  <a:srgbClr val="3C582D"/>
                </a:solidFill>
              </a:rPr>
              <a:t>Conception, trouver des évidences</a:t>
            </a:r>
            <a:r>
              <a:rPr lang="fr-FR" dirty="0">
                <a:solidFill>
                  <a:srgbClr val="3C582D"/>
                </a:solidFill>
              </a:rPr>
              <a:t>, </a:t>
            </a:r>
            <a:r>
              <a:rPr lang="fr-FR" b="1" dirty="0">
                <a:solidFill>
                  <a:srgbClr val="3C582D"/>
                </a:solidFill>
              </a:rPr>
              <a:t>vulnérabilités</a:t>
            </a:r>
            <a:r>
              <a:rPr lang="fr-FR" dirty="0">
                <a:solidFill>
                  <a:srgbClr val="3C582D"/>
                </a:solidFill>
              </a:rPr>
              <a:t>, </a:t>
            </a:r>
            <a:r>
              <a:rPr lang="fr-FR" b="1" dirty="0">
                <a:solidFill>
                  <a:srgbClr val="3C582D"/>
                </a:solidFill>
              </a:rPr>
              <a:t>reconnaissance</a:t>
            </a:r>
            <a:r>
              <a:rPr lang="fr-FR" dirty="0">
                <a:solidFill>
                  <a:srgbClr val="3C582D"/>
                </a:solidFill>
              </a:rPr>
              <a:t>, interprétation, identification, </a:t>
            </a:r>
            <a:r>
              <a:rPr lang="fr-FR" b="1" dirty="0">
                <a:solidFill>
                  <a:srgbClr val="3C582D"/>
                </a:solidFill>
              </a:rPr>
              <a:t>validation</a:t>
            </a:r>
            <a:r>
              <a:rPr lang="fr-FR" dirty="0">
                <a:solidFill>
                  <a:srgbClr val="3C582D"/>
                </a:solidFill>
              </a:rPr>
              <a:t>, cartographie, </a:t>
            </a:r>
            <a:r>
              <a:rPr lang="fr-FR" b="1" dirty="0">
                <a:solidFill>
                  <a:srgbClr val="3C582D"/>
                </a:solidFill>
              </a:rPr>
              <a:t>planification</a:t>
            </a:r>
            <a:r>
              <a:rPr lang="fr-FR" dirty="0">
                <a:solidFill>
                  <a:srgbClr val="3C582D"/>
                </a:solidFill>
              </a:rPr>
              <a:t>, aménagement du territoire, étude de faisabilité. </a:t>
            </a:r>
          </a:p>
          <a:p>
            <a:pPr fontAlgn="t"/>
            <a:endParaRPr lang="fr-FR" dirty="0">
              <a:solidFill>
                <a:srgbClr val="3C582D"/>
              </a:solidFill>
            </a:endParaRPr>
          </a:p>
          <a:p>
            <a:pPr fontAlgn="t"/>
            <a:r>
              <a:rPr lang="fr-FR" b="1" dirty="0">
                <a:solidFill>
                  <a:srgbClr val="3C582D"/>
                </a:solidFill>
              </a:rPr>
              <a:t>Création d’indicateurs</a:t>
            </a:r>
          </a:p>
          <a:p>
            <a:pPr fontAlgn="t"/>
            <a:endParaRPr lang="fr-FR" dirty="0">
              <a:solidFill>
                <a:srgbClr val="3C582D"/>
              </a:solidFill>
            </a:endParaRPr>
          </a:p>
          <a:p>
            <a:pPr lvl="0" fontAlgn="t">
              <a:defRPr/>
            </a:pPr>
            <a:r>
              <a:rPr lang="fr-FR" b="1" dirty="0">
                <a:solidFill>
                  <a:srgbClr val="3C582D"/>
                </a:solidFill>
              </a:rPr>
              <a:t>Échelles</a:t>
            </a:r>
            <a:r>
              <a:rPr lang="fr-FR" dirty="0">
                <a:solidFill>
                  <a:srgbClr val="3C582D"/>
                </a:solidFill>
              </a:rPr>
              <a:t> et </a:t>
            </a:r>
            <a:r>
              <a:rPr lang="fr-FR" b="1" dirty="0">
                <a:solidFill>
                  <a:srgbClr val="3C582D"/>
                </a:solidFill>
              </a:rPr>
              <a:t>résolutions</a:t>
            </a:r>
          </a:p>
        </p:txBody>
      </p:sp>
    </p:spTree>
    <p:extLst>
      <p:ext uri="{BB962C8B-B14F-4D97-AF65-F5344CB8AC3E}">
        <p14:creationId xmlns:p14="http://schemas.microsoft.com/office/powerpoint/2010/main" val="102847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30FDA8-C380-487C-8262-56859A965823}" type="slidenum">
              <a:rPr lang="en-CA" smtClean="0"/>
              <a:t>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30FDA8-C380-487C-8262-56859A965823}" type="slidenum">
              <a:rPr lang="en-CA" smtClean="0"/>
              <a:t>4</a:t>
            </a:fld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30FDA8-C380-487C-8262-56859A965823}" type="slidenum">
              <a:rPr lang="en-CA" smtClean="0"/>
              <a:t>5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105069"/>
            <a:ext cx="12192000" cy="66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6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564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193236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Cartes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6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794075" y="137246"/>
            <a:ext cx="636854" cy="5521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647" y="1120883"/>
            <a:ext cx="11682919" cy="5056080"/>
          </a:xfrm>
        </p:spPr>
        <p:txBody>
          <a:bodyPr>
            <a:normAutofit/>
          </a:bodyPr>
          <a:lstStyle/>
          <a:p>
            <a:pPr fontAlgn="base"/>
            <a:r>
              <a:rPr lang="fr-FR" dirty="0" smtClean="0"/>
              <a:t>Cartes d’inventaire</a:t>
            </a:r>
          </a:p>
          <a:p>
            <a:pPr fontAlgn="base"/>
            <a:r>
              <a:rPr lang="fr-FR" dirty="0" smtClean="0"/>
              <a:t>Cartes </a:t>
            </a:r>
            <a:r>
              <a:rPr lang="fr-FR" dirty="0"/>
              <a:t>de </a:t>
            </a:r>
            <a:r>
              <a:rPr lang="fr-FR" dirty="0" smtClean="0"/>
              <a:t>susceptibilité</a:t>
            </a:r>
          </a:p>
          <a:p>
            <a:pPr fontAlgn="base"/>
            <a:r>
              <a:rPr lang="fr-FR" dirty="0" smtClean="0"/>
              <a:t>Cartes </a:t>
            </a:r>
            <a:r>
              <a:rPr lang="fr-FR" dirty="0"/>
              <a:t>des risques </a:t>
            </a:r>
            <a:endParaRPr lang="fr-FR" dirty="0" smtClean="0"/>
          </a:p>
          <a:p>
            <a:pPr fontAlgn="base"/>
            <a:endParaRPr lang="fr-FR" dirty="0"/>
          </a:p>
          <a:p>
            <a:pPr fontAlgn="base"/>
            <a:endParaRPr lang="fr-FR" dirty="0" smtClean="0"/>
          </a:p>
          <a:p>
            <a:pPr fontAlgn="base"/>
            <a:endParaRPr lang="fr-FR" dirty="0" smtClean="0"/>
          </a:p>
          <a:p>
            <a:pPr fontAlgn="base"/>
            <a:r>
              <a:rPr lang="fr-FR" dirty="0" smtClean="0"/>
              <a:t>Cartes </a:t>
            </a:r>
            <a:r>
              <a:rPr lang="fr-FR" dirty="0"/>
              <a:t>des zones de contrainte</a:t>
            </a:r>
          </a:p>
          <a:p>
            <a:pPr fontAlgn="base"/>
            <a:r>
              <a:rPr lang="fr-FR" dirty="0" smtClean="0"/>
              <a:t>Cartes </a:t>
            </a:r>
            <a:r>
              <a:rPr lang="fr-FR" dirty="0"/>
              <a:t>des secteurs </a:t>
            </a:r>
            <a:r>
              <a:rPr lang="fr-FR" dirty="0" smtClean="0"/>
              <a:t>d’intervention</a:t>
            </a:r>
          </a:p>
          <a:p>
            <a:pPr fontAlgn="base"/>
            <a:r>
              <a:rPr lang="fr-FR" dirty="0" smtClean="0"/>
              <a:t>Cartes </a:t>
            </a:r>
            <a:r>
              <a:rPr lang="fr-FR" dirty="0"/>
              <a:t>des points </a:t>
            </a:r>
            <a:r>
              <a:rPr lang="fr-FR" dirty="0" smtClean="0"/>
              <a:t>d’intérêts</a:t>
            </a:r>
            <a:endParaRPr lang="fr-FR" dirty="0"/>
          </a:p>
          <a:p>
            <a:pPr lvl="1"/>
            <a:endParaRPr lang="en-CA" dirty="0">
              <a:solidFill>
                <a:srgbClr val="3C582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639" y="463823"/>
            <a:ext cx="2959832" cy="3232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41" y="1668950"/>
            <a:ext cx="2980324" cy="3341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155" y="2909381"/>
            <a:ext cx="2830212" cy="307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7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564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193236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Régions </a:t>
            </a:r>
            <a:r>
              <a:rPr lang="fr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vulnérables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7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794075" y="137246"/>
            <a:ext cx="636854" cy="5521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647" y="1120883"/>
            <a:ext cx="11682919" cy="5056080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smtClean="0">
                <a:solidFill>
                  <a:srgbClr val="3C582D"/>
                </a:solidFill>
              </a:rPr>
              <a:t>Dans le monde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Côte ouest de l'Amérique (nord, centrale et sud)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Sud de l’Europe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Asie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Iles (Madagascar, Nouvelle-Zélande, Indonésie, </a:t>
            </a:r>
            <a:r>
              <a:rPr lang="fr-FR" dirty="0" err="1" smtClean="0">
                <a:solidFill>
                  <a:srgbClr val="3C582D"/>
                </a:solidFill>
              </a:rPr>
              <a:t>Philipine</a:t>
            </a:r>
            <a:r>
              <a:rPr lang="fr-FR" dirty="0" smtClean="0">
                <a:solidFill>
                  <a:srgbClr val="3C582D"/>
                </a:solidFill>
              </a:rPr>
              <a:t>, </a:t>
            </a:r>
            <a:r>
              <a:rPr lang="fr-FR" dirty="0" err="1" smtClean="0">
                <a:solidFill>
                  <a:srgbClr val="3C582D"/>
                </a:solidFill>
              </a:rPr>
              <a:t>Malaysie</a:t>
            </a:r>
            <a:r>
              <a:rPr lang="fr-FR" dirty="0" smtClean="0">
                <a:solidFill>
                  <a:srgbClr val="3C582D"/>
                </a:solidFill>
              </a:rPr>
              <a:t>, Japon) 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Régions </a:t>
            </a:r>
            <a:r>
              <a:rPr lang="fr-FR" dirty="0">
                <a:solidFill>
                  <a:srgbClr val="3C582D"/>
                </a:solidFill>
              </a:rPr>
              <a:t>montagneuses, </a:t>
            </a:r>
            <a:r>
              <a:rPr lang="fr-FR" dirty="0" smtClean="0">
                <a:solidFill>
                  <a:srgbClr val="3C582D"/>
                </a:solidFill>
              </a:rPr>
              <a:t>côtes, bordures, berge</a:t>
            </a:r>
          </a:p>
          <a:p>
            <a:r>
              <a:rPr lang="fr-FR" b="1" dirty="0" smtClean="0">
                <a:solidFill>
                  <a:srgbClr val="3C582D"/>
                </a:solidFill>
              </a:rPr>
              <a:t>Canada 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Cordillère </a:t>
            </a:r>
            <a:r>
              <a:rPr lang="fr-FR" dirty="0">
                <a:solidFill>
                  <a:srgbClr val="3C582D"/>
                </a:solidFill>
              </a:rPr>
              <a:t>méridionale en Colombie-Britannique et en </a:t>
            </a:r>
            <a:r>
              <a:rPr lang="fr-FR" dirty="0" smtClean="0">
                <a:solidFill>
                  <a:srgbClr val="3C582D"/>
                </a:solidFill>
              </a:rPr>
              <a:t>Alberta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Les </a:t>
            </a:r>
            <a:r>
              <a:rPr lang="fr-FR" dirty="0" err="1" smtClean="0">
                <a:solidFill>
                  <a:srgbClr val="3C582D"/>
                </a:solidFill>
              </a:rPr>
              <a:t>Basses-Terres</a:t>
            </a:r>
            <a:r>
              <a:rPr lang="fr-FR" dirty="0" smtClean="0">
                <a:solidFill>
                  <a:srgbClr val="3C582D"/>
                </a:solidFill>
              </a:rPr>
              <a:t> </a:t>
            </a:r>
            <a:r>
              <a:rPr lang="fr-FR" dirty="0">
                <a:solidFill>
                  <a:srgbClr val="3C582D"/>
                </a:solidFill>
              </a:rPr>
              <a:t>du Saint-Laurent au Québec et en Ontario</a:t>
            </a:r>
          </a:p>
          <a:p>
            <a:r>
              <a:rPr lang="fr-FR" b="1" dirty="0" smtClean="0">
                <a:solidFill>
                  <a:srgbClr val="3C582D"/>
                </a:solidFill>
              </a:rPr>
              <a:t>Au Québec</a:t>
            </a:r>
            <a:r>
              <a:rPr lang="fr-FR" dirty="0" smtClean="0">
                <a:solidFill>
                  <a:srgbClr val="3C582D"/>
                </a:solidFill>
              </a:rPr>
              <a:t>, aléa important, après les inondations et phénomènes </a:t>
            </a:r>
            <a:r>
              <a:rPr lang="fr-FR" dirty="0">
                <a:solidFill>
                  <a:srgbClr val="3C582D"/>
                </a:solidFill>
              </a:rPr>
              <a:t>hydrométéorologiques (verglas, tempête de neige, etc</a:t>
            </a:r>
            <a:r>
              <a:rPr lang="fr-FR" dirty="0" smtClean="0">
                <a:solidFill>
                  <a:srgbClr val="3C582D"/>
                </a:solidFill>
              </a:rPr>
              <a:t>.)</a:t>
            </a:r>
            <a:endParaRPr lang="fr-FR" dirty="0">
              <a:solidFill>
                <a:srgbClr val="3C582D"/>
              </a:solidFill>
            </a:endParaRP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Historique </a:t>
            </a:r>
            <a:r>
              <a:rPr lang="fr-FR" dirty="0">
                <a:solidFill>
                  <a:srgbClr val="3C582D"/>
                </a:solidFill>
              </a:rPr>
              <a:t>: </a:t>
            </a:r>
            <a:r>
              <a:rPr lang="fr-FR" dirty="0" smtClean="0">
                <a:solidFill>
                  <a:srgbClr val="3C582D"/>
                </a:solidFill>
              </a:rPr>
              <a:t>Saint-Jean-Vianney</a:t>
            </a:r>
            <a:r>
              <a:rPr lang="fr-FR" dirty="0">
                <a:solidFill>
                  <a:srgbClr val="3C582D"/>
                </a:solidFill>
              </a:rPr>
              <a:t>, le 4 mai 1971, un immense glissement de terrain qui a nécessité le déménagement du village. Il y a eu celui de Saint-Jude en 2010 qui a emporté une petite famille de 4 </a:t>
            </a:r>
            <a:r>
              <a:rPr lang="fr-FR" dirty="0" smtClean="0">
                <a:solidFill>
                  <a:srgbClr val="3C582D"/>
                </a:solidFill>
              </a:rPr>
              <a:t>personnes.</a:t>
            </a:r>
          </a:p>
          <a:p>
            <a:r>
              <a:rPr lang="fr-FR" dirty="0">
                <a:solidFill>
                  <a:srgbClr val="3C582D"/>
                </a:solidFill>
              </a:rPr>
              <a:t>À la surface, subaquatique, autres planètes.</a:t>
            </a:r>
          </a:p>
          <a:p>
            <a:endParaRPr lang="en-CA" dirty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5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564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193236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Caractéristiques, description, nature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8</a:t>
            </a:fld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647" y="1120883"/>
            <a:ext cx="11682919" cy="505608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>
                <a:solidFill>
                  <a:srgbClr val="3C582D"/>
                </a:solidFill>
              </a:rPr>
              <a:t>Hauteur + inclinaison + type de sol = aléa glissement de terrain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Topographie: talus, gravité.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Caractéristique du sol: sédiments meubles ou roc; argileux plus à risque.</a:t>
            </a:r>
          </a:p>
          <a:p>
            <a:r>
              <a:rPr lang="fr-FR" b="1" dirty="0" smtClean="0">
                <a:solidFill>
                  <a:srgbClr val="3C582D"/>
                </a:solidFill>
              </a:rPr>
              <a:t>Causes: poids, mouvement, stabilité, équilibre</a:t>
            </a: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naturelle : érosion, pluie abondante, fonte neige, autres phénomènes (</a:t>
            </a:r>
            <a:r>
              <a:rPr lang="en-CA" dirty="0" err="1" smtClean="0">
                <a:solidFill>
                  <a:srgbClr val="3C582D"/>
                </a:solidFill>
              </a:rPr>
              <a:t>séismes</a:t>
            </a:r>
            <a:r>
              <a:rPr lang="en-CA" dirty="0" smtClean="0">
                <a:solidFill>
                  <a:srgbClr val="3C582D"/>
                </a:solidFill>
              </a:rPr>
              <a:t>).</a:t>
            </a:r>
            <a:endParaRPr lang="fr-FR" dirty="0" smtClean="0">
              <a:solidFill>
                <a:srgbClr val="3C582D"/>
              </a:solidFill>
            </a:endParaRPr>
          </a:p>
          <a:p>
            <a:pPr lvl="1"/>
            <a:r>
              <a:rPr lang="fr-FR" dirty="0" smtClean="0">
                <a:solidFill>
                  <a:srgbClr val="3C582D"/>
                </a:solidFill>
              </a:rPr>
              <a:t>humaine </a:t>
            </a:r>
            <a:r>
              <a:rPr lang="fr-FR" dirty="0">
                <a:solidFill>
                  <a:srgbClr val="3C582D"/>
                </a:solidFill>
              </a:rPr>
              <a:t>: remblai, ajout de </a:t>
            </a:r>
            <a:r>
              <a:rPr lang="fr-FR" dirty="0" smtClean="0">
                <a:solidFill>
                  <a:srgbClr val="3C582D"/>
                </a:solidFill>
              </a:rPr>
              <a:t>poids </a:t>
            </a:r>
            <a:r>
              <a:rPr lang="fr-FR" dirty="0">
                <a:solidFill>
                  <a:srgbClr val="3C582D"/>
                </a:solidFill>
              </a:rPr>
              <a:t>au sommet, déblai et excavation à la base, concentration d’eau (champ épuration, drainage</a:t>
            </a:r>
            <a:r>
              <a:rPr lang="fr-FR" dirty="0" smtClean="0">
                <a:solidFill>
                  <a:srgbClr val="3C582D"/>
                </a:solidFill>
              </a:rPr>
              <a:t>).</a:t>
            </a:r>
            <a:endParaRPr lang="fr-FR" dirty="0">
              <a:solidFill>
                <a:srgbClr val="3C582D"/>
              </a:solidFill>
            </a:endParaRPr>
          </a:p>
          <a:p>
            <a:r>
              <a:rPr lang="fr-FR" b="1" dirty="0" smtClean="0">
                <a:solidFill>
                  <a:srgbClr val="3C582D"/>
                </a:solidFill>
              </a:rPr>
              <a:t>Certains </a:t>
            </a:r>
            <a:r>
              <a:rPr lang="fr-FR" b="1" dirty="0">
                <a:solidFill>
                  <a:srgbClr val="3C582D"/>
                </a:solidFill>
              </a:rPr>
              <a:t>facteurs </a:t>
            </a:r>
            <a:r>
              <a:rPr lang="fr-FR" b="1" dirty="0" smtClean="0">
                <a:solidFill>
                  <a:srgbClr val="3C582D"/>
                </a:solidFill>
              </a:rPr>
              <a:t>de vulnérabilité</a:t>
            </a:r>
            <a:r>
              <a:rPr lang="fr-FR" dirty="0" smtClean="0">
                <a:solidFill>
                  <a:srgbClr val="3C582D"/>
                </a:solidFill>
              </a:rPr>
              <a:t> </a:t>
            </a:r>
            <a:r>
              <a:rPr lang="fr-FR" dirty="0">
                <a:solidFill>
                  <a:srgbClr val="3C582D"/>
                </a:solidFill>
              </a:rPr>
              <a:t>: rivière en méandre, </a:t>
            </a:r>
            <a:r>
              <a:rPr lang="fr-FR" dirty="0" smtClean="0">
                <a:solidFill>
                  <a:srgbClr val="3C582D"/>
                </a:solidFill>
              </a:rPr>
              <a:t>% pente</a:t>
            </a:r>
            <a:r>
              <a:rPr lang="fr-FR" dirty="0">
                <a:solidFill>
                  <a:srgbClr val="3C582D"/>
                </a:solidFill>
              </a:rPr>
              <a:t>, type de sol, couvert </a:t>
            </a:r>
            <a:r>
              <a:rPr lang="fr-FR" dirty="0" smtClean="0">
                <a:solidFill>
                  <a:srgbClr val="3C582D"/>
                </a:solidFill>
              </a:rPr>
              <a:t>forestier, eau souterraine.</a:t>
            </a:r>
          </a:p>
          <a:p>
            <a:r>
              <a:rPr lang="fr-FR" b="1" dirty="0" smtClean="0">
                <a:solidFill>
                  <a:srgbClr val="3C582D"/>
                </a:solidFill>
              </a:rPr>
              <a:t>Plusieurs types / familles</a:t>
            </a:r>
          </a:p>
          <a:p>
            <a:pPr lvl="1"/>
            <a:r>
              <a:rPr lang="en-CA" dirty="0" err="1" smtClean="0">
                <a:solidFill>
                  <a:srgbClr val="3C582D"/>
                </a:solidFill>
              </a:rPr>
              <a:t>Superficielle</a:t>
            </a:r>
            <a:r>
              <a:rPr lang="en-CA" dirty="0" smtClean="0">
                <a:solidFill>
                  <a:srgbClr val="3C582D"/>
                </a:solidFill>
              </a:rPr>
              <a:t> et </a:t>
            </a:r>
            <a:r>
              <a:rPr lang="en-CA" dirty="0" err="1" smtClean="0">
                <a:solidFill>
                  <a:srgbClr val="3C582D"/>
                </a:solidFill>
              </a:rPr>
              <a:t>rotationnelle</a:t>
            </a:r>
            <a:r>
              <a:rPr lang="en-CA" dirty="0" smtClean="0">
                <a:solidFill>
                  <a:srgbClr val="3C582D"/>
                </a:solidFill>
              </a:rPr>
              <a:t> (petit/</a:t>
            </a:r>
            <a:r>
              <a:rPr lang="en-CA" dirty="0" err="1" smtClean="0">
                <a:solidFill>
                  <a:srgbClr val="3C582D"/>
                </a:solidFill>
              </a:rPr>
              <a:t>moyen</a:t>
            </a:r>
            <a:r>
              <a:rPr lang="en-CA" dirty="0" smtClean="0">
                <a:solidFill>
                  <a:srgbClr val="3C582D"/>
                </a:solidFill>
              </a:rPr>
              <a:t>).</a:t>
            </a:r>
          </a:p>
          <a:p>
            <a:pPr lvl="1"/>
            <a:r>
              <a:rPr lang="en-CA" dirty="0" err="1" smtClean="0">
                <a:solidFill>
                  <a:srgbClr val="3C582D"/>
                </a:solidFill>
              </a:rPr>
              <a:t>Coulée</a:t>
            </a:r>
            <a:r>
              <a:rPr lang="en-CA" dirty="0" smtClean="0">
                <a:solidFill>
                  <a:srgbClr val="3C582D"/>
                </a:solidFill>
              </a:rPr>
              <a:t> </a:t>
            </a:r>
            <a:r>
              <a:rPr lang="en-CA" dirty="0" err="1" smtClean="0">
                <a:solidFill>
                  <a:srgbClr val="3C582D"/>
                </a:solidFill>
              </a:rPr>
              <a:t>argileuse</a:t>
            </a:r>
            <a:r>
              <a:rPr lang="en-CA" dirty="0" smtClean="0">
                <a:solidFill>
                  <a:srgbClr val="3C582D"/>
                </a:solidFill>
              </a:rPr>
              <a:t> </a:t>
            </a:r>
            <a:r>
              <a:rPr lang="en-CA" dirty="0" err="1" smtClean="0">
                <a:solidFill>
                  <a:srgbClr val="3C582D"/>
                </a:solidFill>
              </a:rPr>
              <a:t>ou</a:t>
            </a:r>
            <a:r>
              <a:rPr lang="en-CA" dirty="0" smtClean="0">
                <a:solidFill>
                  <a:srgbClr val="3C582D"/>
                </a:solidFill>
              </a:rPr>
              <a:t> </a:t>
            </a:r>
            <a:r>
              <a:rPr lang="en-CA" dirty="0" err="1" smtClean="0">
                <a:solidFill>
                  <a:srgbClr val="3C582D"/>
                </a:solidFill>
              </a:rPr>
              <a:t>étalement</a:t>
            </a:r>
            <a:r>
              <a:rPr lang="en-CA" dirty="0" smtClean="0">
                <a:solidFill>
                  <a:srgbClr val="3C582D"/>
                </a:solidFill>
              </a:rPr>
              <a:t> (grand).</a:t>
            </a:r>
            <a:endParaRPr lang="fr-FR" dirty="0" smtClean="0">
              <a:solidFill>
                <a:srgbClr val="3C582D"/>
              </a:solidFill>
            </a:endParaRPr>
          </a:p>
          <a:p>
            <a:r>
              <a:rPr lang="fr-FR" dirty="0" smtClean="0">
                <a:solidFill>
                  <a:srgbClr val="3C582D"/>
                </a:solidFill>
              </a:rPr>
              <a:t>Faible probabilité d'occurrence mais risque de perte élevé; pas forcément meurtrier; lent à très rapide; impressionnant; impactes multiples (personnes, bâtiments, infrastructure, économique) ; permanents.</a:t>
            </a:r>
          </a:p>
          <a:p>
            <a:r>
              <a:rPr lang="fr-FR" dirty="0" smtClean="0">
                <a:solidFill>
                  <a:srgbClr val="3C582D"/>
                </a:solidFill>
              </a:rPr>
              <a:t>Magnitude, fréquence, probabilité spatiale et temporelle</a:t>
            </a:r>
          </a:p>
          <a:p>
            <a:pPr lvl="1"/>
            <a:endParaRPr lang="fr-FR" dirty="0" smtClean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92" y="285436"/>
            <a:ext cx="2639759" cy="20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66564" y="0"/>
            <a:ext cx="12525880" cy="92764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193236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de glissement de terrain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9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237">
            <a:off x="10794075" y="137246"/>
            <a:ext cx="636854" cy="552150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52508" y="2968647"/>
            <a:ext cx="1759920" cy="148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32" y="4869938"/>
            <a:ext cx="1772260" cy="1486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87" y="1155573"/>
            <a:ext cx="3581369" cy="1504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1384" y="1209467"/>
            <a:ext cx="3608167" cy="151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492" y="3949323"/>
            <a:ext cx="1694439" cy="1418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6" y="2159649"/>
            <a:ext cx="4820848" cy="35121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6429" y="6252968"/>
            <a:ext cx="10981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solidFill>
                  <a:srgbClr val="3C582D"/>
                </a:solidFill>
              </a:rPr>
              <a:t>NRCAN (2009) </a:t>
            </a:r>
            <a:r>
              <a:rPr lang="fr-FR" sz="1200" dirty="0" smtClean="0">
                <a:solidFill>
                  <a:srgbClr val="3C582D"/>
                </a:solidFill>
              </a:rPr>
              <a:t>glissements_de_terrain_sous_sous_theme.pdf </a:t>
            </a:r>
            <a:r>
              <a:rPr lang="fr-FR" sz="1200" dirty="0" smtClean="0">
                <a:solidFill>
                  <a:srgbClr val="3C582D"/>
                </a:solidFill>
                <a:hlinkClick r:id="rId10"/>
              </a:rPr>
              <a:t>http</a:t>
            </a:r>
            <a:r>
              <a:rPr lang="fr-FR" sz="1200" dirty="0">
                <a:solidFill>
                  <a:srgbClr val="3C582D"/>
                </a:solidFill>
                <a:hlinkClick r:id="rId10"/>
              </a:rPr>
              <a:t>://</a:t>
            </a:r>
            <a:r>
              <a:rPr lang="fr-FR" sz="1200" dirty="0" smtClean="0">
                <a:solidFill>
                  <a:srgbClr val="3C582D"/>
                </a:solidFill>
                <a:hlinkClick r:id="rId10"/>
              </a:rPr>
              <a:t>ftp.geogratis.gc.ca/pub/nrcan_rncan/raster/atlas_6_ed/fra/6434_principaux_glissements_de_terrain.zip</a:t>
            </a:r>
            <a:endParaRPr lang="fr-FR" sz="1200" dirty="0">
              <a:solidFill>
                <a:srgbClr val="3C582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1555" y="6110129"/>
            <a:ext cx="10018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 err="1" smtClean="0">
                <a:solidFill>
                  <a:schemeClr val="bg1"/>
                </a:solidFill>
              </a:rPr>
              <a:t>basculement</a:t>
            </a:r>
            <a:endParaRPr lang="en-CA" sz="1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19628" y="4204358"/>
            <a:ext cx="10018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 err="1" smtClean="0">
                <a:solidFill>
                  <a:schemeClr val="bg1"/>
                </a:solidFill>
              </a:rPr>
              <a:t>éboulement</a:t>
            </a:r>
            <a:endParaRPr lang="en-CA" sz="1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09492" y="5121512"/>
            <a:ext cx="10018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 err="1" smtClean="0">
                <a:solidFill>
                  <a:schemeClr val="bg1"/>
                </a:solidFill>
              </a:rPr>
              <a:t>étalement</a:t>
            </a:r>
            <a:endParaRPr lang="en-CA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9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4160</TotalTime>
  <Words>2522</Words>
  <Application>Microsoft Office PowerPoint</Application>
  <PresentationFormat>Widescreen</PresentationFormat>
  <Paragraphs>278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crise du verglas  1998</dc:title>
  <dc:creator>Marie-Pier</dc:creator>
  <cp:lastModifiedBy>Le Falher, Vincent</cp:lastModifiedBy>
  <cp:revision>565</cp:revision>
  <dcterms:created xsi:type="dcterms:W3CDTF">2018-03-23T01:30:08Z</dcterms:created>
  <dcterms:modified xsi:type="dcterms:W3CDTF">2020-09-30T12:23:00Z</dcterms:modified>
</cp:coreProperties>
</file>